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90" r:id="rId3"/>
    <p:sldId id="299" r:id="rId4"/>
    <p:sldId id="258" r:id="rId5"/>
    <p:sldId id="259" r:id="rId6"/>
    <p:sldId id="291" r:id="rId7"/>
    <p:sldId id="292" r:id="rId8"/>
    <p:sldId id="264" r:id="rId9"/>
    <p:sldId id="266" r:id="rId10"/>
    <p:sldId id="261" r:id="rId11"/>
    <p:sldId id="293" r:id="rId12"/>
    <p:sldId id="265" r:id="rId13"/>
    <p:sldId id="267" r:id="rId14"/>
    <p:sldId id="294" r:id="rId15"/>
    <p:sldId id="295" r:id="rId16"/>
    <p:sldId id="262" r:id="rId17"/>
    <p:sldId id="260" r:id="rId18"/>
    <p:sldId id="296" r:id="rId19"/>
    <p:sldId id="297" r:id="rId20"/>
    <p:sldId id="269" r:id="rId21"/>
    <p:sldId id="271" r:id="rId22"/>
    <p:sldId id="272" r:id="rId23"/>
    <p:sldId id="273" r:id="rId24"/>
    <p:sldId id="298" r:id="rId25"/>
    <p:sldId id="274" r:id="rId26"/>
    <p:sldId id="275" r:id="rId27"/>
    <p:sldId id="276" r:id="rId28"/>
    <p:sldId id="277" r:id="rId29"/>
    <p:sldId id="278" r:id="rId30"/>
    <p:sldId id="300" r:id="rId31"/>
    <p:sldId id="280"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66FF"/>
    <a:srgbClr val="FD6E03"/>
    <a:srgbClr val="FF3300"/>
    <a:srgbClr val="CC9900"/>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80" autoAdjust="0"/>
  </p:normalViewPr>
  <p:slideViewPr>
    <p:cSldViewPr>
      <p:cViewPr varScale="1">
        <p:scale>
          <a:sx n="71" d="100"/>
          <a:sy n="71" d="100"/>
        </p:scale>
        <p:origin x="-13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8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37517D-2EF3-4507-97B6-958EEBFC5C1B}" type="slidenum">
              <a:rPr lang="nl-NL" smtClean="0"/>
              <a:t>‹nr.›</a:t>
            </a:fld>
            <a:endParaRPr lang="nl-NL"/>
          </a:p>
        </p:txBody>
      </p:sp>
    </p:spTree>
    <p:extLst>
      <p:ext uri="{BB962C8B-B14F-4D97-AF65-F5344CB8AC3E}">
        <p14:creationId xmlns:p14="http://schemas.microsoft.com/office/powerpoint/2010/main" val="148898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FA66D-A29C-439A-9AEC-4A0F3AC0F17A}" type="datetimeFigureOut">
              <a:rPr lang="nl-NL" smtClean="0"/>
              <a:t>10-1-2017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A80C8-6682-4F84-97F9-3AC5870F9DC2}" type="slidenum">
              <a:rPr lang="nl-NL" smtClean="0"/>
              <a:t>‹nr.›</a:t>
            </a:fld>
            <a:endParaRPr lang="nl-NL"/>
          </a:p>
        </p:txBody>
      </p:sp>
    </p:spTree>
    <p:extLst>
      <p:ext uri="{BB962C8B-B14F-4D97-AF65-F5344CB8AC3E}">
        <p14:creationId xmlns:p14="http://schemas.microsoft.com/office/powerpoint/2010/main" val="47668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FE4B0A4-CC09-45CE-A72C-21C4A6B8FAF8}"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282907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FE4B0A4-CC09-45CE-A72C-21C4A6B8FAF8}"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298213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FE4B0A4-CC09-45CE-A72C-21C4A6B8FAF8}"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37286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FE4B0A4-CC09-45CE-A72C-21C4A6B8FAF8}"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321565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FE4B0A4-CC09-45CE-A72C-21C4A6B8FAF8}" type="datetimeFigureOut">
              <a:rPr lang="nl-NL" smtClean="0"/>
              <a:t>10-1-2017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77597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FE4B0A4-CC09-45CE-A72C-21C4A6B8FAF8}" type="datetimeFigureOut">
              <a:rPr lang="nl-NL" smtClean="0"/>
              <a:t>10-1-2017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85288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FE4B0A4-CC09-45CE-A72C-21C4A6B8FAF8}" type="datetimeFigureOut">
              <a:rPr lang="nl-NL" smtClean="0"/>
              <a:t>10-1-2017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421527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FE4B0A4-CC09-45CE-A72C-21C4A6B8FAF8}" type="datetimeFigureOut">
              <a:rPr lang="nl-NL" smtClean="0"/>
              <a:t>10-1-2017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37043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FE4B0A4-CC09-45CE-A72C-21C4A6B8FAF8}" type="datetimeFigureOut">
              <a:rPr lang="nl-NL" smtClean="0"/>
              <a:t>10-1-2017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27634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FE4B0A4-CC09-45CE-A72C-21C4A6B8FAF8}" type="datetimeFigureOut">
              <a:rPr lang="nl-NL" smtClean="0"/>
              <a:t>10-1-2017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267890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FE4B0A4-CC09-45CE-A72C-21C4A6B8FAF8}" type="datetimeFigureOut">
              <a:rPr lang="nl-NL" smtClean="0"/>
              <a:t>10-1-2017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455DE3-0B2C-4410-BED2-DBC23665B8B2}" type="slidenum">
              <a:rPr lang="nl-NL" smtClean="0"/>
              <a:t>‹nr.›</a:t>
            </a:fld>
            <a:endParaRPr lang="nl-NL"/>
          </a:p>
        </p:txBody>
      </p:sp>
    </p:spTree>
    <p:extLst>
      <p:ext uri="{BB962C8B-B14F-4D97-AF65-F5344CB8AC3E}">
        <p14:creationId xmlns:p14="http://schemas.microsoft.com/office/powerpoint/2010/main" val="3728155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4B0A4-CC09-45CE-A72C-21C4A6B8FAF8}" type="datetimeFigureOut">
              <a:rPr lang="nl-NL" smtClean="0"/>
              <a:t>10-1-2017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55DE3-0B2C-4410-BED2-DBC23665B8B2}" type="slidenum">
              <a:rPr lang="nl-NL" smtClean="0"/>
              <a:t>‹nr.›</a:t>
            </a:fld>
            <a:endParaRPr lang="nl-NL"/>
          </a:p>
        </p:txBody>
      </p:sp>
    </p:spTree>
    <p:extLst>
      <p:ext uri="{BB962C8B-B14F-4D97-AF65-F5344CB8AC3E}">
        <p14:creationId xmlns:p14="http://schemas.microsoft.com/office/powerpoint/2010/main" val="1995855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6912" r="5121"/>
          <a:stretch/>
        </p:blipFill>
        <p:spPr>
          <a:xfrm>
            <a:off x="0" y="0"/>
            <a:ext cx="9144000" cy="6943870"/>
          </a:xfrm>
          <a:prstGeom prst="rect">
            <a:avLst/>
          </a:prstGeom>
        </p:spPr>
      </p:pic>
      <p:sp>
        <p:nvSpPr>
          <p:cNvPr id="2" name="Tekstvak 1"/>
          <p:cNvSpPr txBox="1"/>
          <p:nvPr/>
        </p:nvSpPr>
        <p:spPr>
          <a:xfrm>
            <a:off x="0" y="332656"/>
            <a:ext cx="9144000" cy="1015663"/>
          </a:xfrm>
          <a:prstGeom prst="rect">
            <a:avLst/>
          </a:prstGeom>
          <a:noFill/>
        </p:spPr>
        <p:txBody>
          <a:bodyPr wrap="square" rtlCol="0">
            <a:spAutoFit/>
          </a:bodyPr>
          <a:lstStyle/>
          <a:p>
            <a:pPr algn="ctr"/>
            <a:r>
              <a:rPr lang="nl-NL" sz="6000" dirty="0" smtClean="0">
                <a:solidFill>
                  <a:schemeClr val="bg1"/>
                </a:solidFill>
                <a:effectLst>
                  <a:outerShdw blurRad="38100" dist="38100" dir="2700000" algn="tl">
                    <a:srgbClr val="000000">
                      <a:alpha val="43137"/>
                    </a:srgbClr>
                  </a:outerShdw>
                </a:effectLst>
                <a:latin typeface="Broadway" panose="04040905080B02020502" pitchFamily="82" charset="0"/>
              </a:rPr>
              <a:t>De doop geeft hoop</a:t>
            </a:r>
            <a:endParaRPr lang="nl-NL" sz="6000" dirty="0">
              <a:solidFill>
                <a:schemeClr val="bg1"/>
              </a:solidFill>
              <a:effectLst>
                <a:outerShdw blurRad="38100" dist="38100" dir="2700000" algn="tl">
                  <a:srgbClr val="000000">
                    <a:alpha val="43137"/>
                  </a:srgbClr>
                </a:outerShdw>
              </a:effectLst>
              <a:latin typeface="Broadway" panose="04040905080B02020502" pitchFamily="82" charset="0"/>
            </a:endParaRPr>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5449079"/>
            <a:ext cx="2644070" cy="1268760"/>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5481340"/>
            <a:ext cx="1584176" cy="1140607"/>
          </a:xfrm>
          <a:prstGeom prst="rect">
            <a:avLst/>
          </a:prstGeom>
        </p:spPr>
      </p:pic>
    </p:spTree>
    <p:extLst>
      <p:ext uri="{BB962C8B-B14F-4D97-AF65-F5344CB8AC3E}">
        <p14:creationId xmlns:p14="http://schemas.microsoft.com/office/powerpoint/2010/main" val="638718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Ppt09</a:t>
            </a:r>
            <a:endParaRPr lang="nl-NL" sz="1100" b="1" dirty="0">
              <a:solidFill>
                <a:schemeClr val="bg1">
                  <a:lumMod val="50000"/>
                </a:schemeClr>
              </a:solidFill>
            </a:endParaRPr>
          </a:p>
        </p:txBody>
      </p:sp>
      <p:sp>
        <p:nvSpPr>
          <p:cNvPr id="2" name="Tekstvak 1"/>
          <p:cNvSpPr txBox="1"/>
          <p:nvPr/>
        </p:nvSpPr>
        <p:spPr>
          <a:xfrm>
            <a:off x="1187624" y="1462767"/>
            <a:ext cx="6151236" cy="3903504"/>
          </a:xfrm>
          <a:prstGeom prst="rect">
            <a:avLst/>
          </a:prstGeom>
          <a:noFill/>
        </p:spPr>
        <p:txBody>
          <a:bodyPr wrap="none" rtlCol="0">
            <a:spAutoFit/>
          </a:bodyPr>
          <a:lstStyle/>
          <a:p>
            <a:pPr>
              <a:lnSpc>
                <a:spcPct val="150000"/>
              </a:lnSpc>
            </a:pPr>
            <a:r>
              <a:rPr lang="nl-NL" sz="2800" dirty="0" smtClean="0"/>
              <a:t>God zal Zijn waarheid nimmer krenken,</a:t>
            </a:r>
          </a:p>
          <a:p>
            <a:pPr>
              <a:lnSpc>
                <a:spcPct val="150000"/>
              </a:lnSpc>
            </a:pPr>
            <a:r>
              <a:rPr lang="nl-NL" sz="2800" dirty="0" smtClean="0"/>
              <a:t>Maar eeuwig Zijn verbond gedenken.</a:t>
            </a:r>
          </a:p>
          <a:p>
            <a:pPr>
              <a:lnSpc>
                <a:spcPct val="150000"/>
              </a:lnSpc>
            </a:pPr>
            <a:r>
              <a:rPr lang="nl-NL" sz="2800" dirty="0" smtClean="0"/>
              <a:t>Zijn woord wordt altoos trouw volbracht,</a:t>
            </a:r>
          </a:p>
          <a:p>
            <a:pPr>
              <a:lnSpc>
                <a:spcPct val="150000"/>
              </a:lnSpc>
            </a:pPr>
            <a:r>
              <a:rPr lang="nl-NL" sz="2800" dirty="0" smtClean="0"/>
              <a:t>Tot in het duizendste geslacht.</a:t>
            </a:r>
          </a:p>
          <a:p>
            <a:pPr>
              <a:lnSpc>
                <a:spcPct val="150000"/>
              </a:lnSpc>
            </a:pPr>
            <a:r>
              <a:rPr lang="nl-NL" sz="2800" dirty="0" smtClean="0"/>
              <a:t>‘t Verbond met Abraham, Zijn vrind,</a:t>
            </a:r>
          </a:p>
          <a:p>
            <a:pPr>
              <a:lnSpc>
                <a:spcPct val="150000"/>
              </a:lnSpc>
            </a:pPr>
            <a:r>
              <a:rPr lang="nl-NL" sz="2800" dirty="0" smtClean="0"/>
              <a:t>Bevestigt Hij van kind tot kind.</a:t>
            </a:r>
          </a:p>
        </p:txBody>
      </p:sp>
      <p:sp>
        <p:nvSpPr>
          <p:cNvPr id="6" name="Tekstvak 5"/>
          <p:cNvSpPr txBox="1"/>
          <p:nvPr/>
        </p:nvSpPr>
        <p:spPr>
          <a:xfrm>
            <a:off x="467544" y="425890"/>
            <a:ext cx="2331472" cy="584775"/>
          </a:xfrm>
          <a:prstGeom prst="rect">
            <a:avLst/>
          </a:prstGeom>
          <a:noFill/>
        </p:spPr>
        <p:txBody>
          <a:bodyPr wrap="none" rtlCol="0">
            <a:spAutoFit/>
          </a:bodyPr>
          <a:lstStyle/>
          <a:p>
            <a:r>
              <a:rPr lang="nl-NL" sz="3200" b="1" dirty="0" smtClean="0"/>
              <a:t>Psalm 105: 5</a:t>
            </a:r>
            <a:endParaRPr lang="nl-NL" sz="3200" b="1" dirty="0"/>
          </a:p>
        </p:txBody>
      </p:sp>
    </p:spTree>
    <p:extLst>
      <p:ext uri="{BB962C8B-B14F-4D97-AF65-F5344CB8AC3E}">
        <p14:creationId xmlns:p14="http://schemas.microsoft.com/office/powerpoint/2010/main" val="195898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Ppt10</a:t>
            </a:r>
            <a:endParaRPr lang="nl-NL" sz="1100" b="1" dirty="0">
              <a:solidFill>
                <a:schemeClr val="bg1">
                  <a:lumMod val="50000"/>
                </a:schemeClr>
              </a:solidFill>
            </a:endParaRPr>
          </a:p>
        </p:txBody>
      </p:sp>
      <p:sp>
        <p:nvSpPr>
          <p:cNvPr id="6" name="Tekstvak 5"/>
          <p:cNvSpPr txBox="1"/>
          <p:nvPr/>
        </p:nvSpPr>
        <p:spPr>
          <a:xfrm>
            <a:off x="279241" y="410841"/>
            <a:ext cx="1364476" cy="400110"/>
          </a:xfrm>
          <a:prstGeom prst="rect">
            <a:avLst/>
          </a:prstGeom>
          <a:noFill/>
        </p:spPr>
        <p:txBody>
          <a:bodyPr wrap="none" rtlCol="0">
            <a:spAutoFit/>
          </a:bodyPr>
          <a:lstStyle/>
          <a:p>
            <a:r>
              <a:rPr lang="nl-NL" sz="2000" b="1" dirty="0" smtClean="0"/>
              <a:t>Opdracht 6</a:t>
            </a:r>
            <a:endParaRPr lang="nl-NL" sz="2000" b="1"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08720"/>
            <a:ext cx="8172399" cy="5092695"/>
          </a:xfrm>
          <a:prstGeom prst="rect">
            <a:avLst/>
          </a:prstGeom>
        </p:spPr>
      </p:pic>
    </p:spTree>
    <p:extLst>
      <p:ext uri="{BB962C8B-B14F-4D97-AF65-F5344CB8AC3E}">
        <p14:creationId xmlns:p14="http://schemas.microsoft.com/office/powerpoint/2010/main" val="1958636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Ppt11</a:t>
            </a:r>
            <a:endParaRPr lang="nl-NL" sz="1100" b="1" dirty="0">
              <a:solidFill>
                <a:schemeClr val="bg1">
                  <a:lumMod val="50000"/>
                </a:schemeClr>
              </a:solidFill>
            </a:endParaRPr>
          </a:p>
        </p:txBody>
      </p:sp>
      <p:pic>
        <p:nvPicPr>
          <p:cNvPr id="2050" name="Picture 2" descr="http://www.arendlandman.nl/wp-content/uploads/2012/05/De-sleutel-tot-bevrijding.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40" t="17312" r="8121" b="41883"/>
          <a:stretch/>
        </p:blipFill>
        <p:spPr bwMode="auto">
          <a:xfrm>
            <a:off x="639888" y="1637995"/>
            <a:ext cx="7872196" cy="308714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617373" y="1679993"/>
            <a:ext cx="4652236" cy="769441"/>
          </a:xfrm>
          <a:prstGeom prst="rect">
            <a:avLst/>
          </a:prstGeom>
          <a:noFill/>
        </p:spPr>
        <p:txBody>
          <a:bodyPr wrap="none" rtlCol="0">
            <a:spAutoFit/>
          </a:bodyPr>
          <a:lstStyle/>
          <a:p>
            <a:r>
              <a:rPr lang="nl-NL" sz="4400" dirty="0" smtClean="0">
                <a:solidFill>
                  <a:srgbClr val="CC9900"/>
                </a:solidFill>
                <a:effectLst>
                  <a:outerShdw blurRad="38100" dist="38100" dir="2700000" algn="tl">
                    <a:srgbClr val="000000">
                      <a:alpha val="43137"/>
                    </a:srgbClr>
                  </a:outerShdw>
                </a:effectLst>
                <a:latin typeface="Footlight MT Light" panose="0204060206030A020304" pitchFamily="18" charset="0"/>
              </a:rPr>
              <a:t>Sleutels in de Bijbel</a:t>
            </a:r>
            <a:endParaRPr lang="nl-NL" sz="4400" dirty="0">
              <a:solidFill>
                <a:srgbClr val="CC9900"/>
              </a:solidFill>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1076934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hoek 31"/>
          <p:cNvSpPr/>
          <p:nvPr/>
        </p:nvSpPr>
        <p:spPr>
          <a:xfrm>
            <a:off x="0" y="0"/>
            <a:ext cx="8559224" cy="6843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Ppt12</a:t>
            </a:r>
            <a:endParaRPr lang="nl-NL" sz="1100" b="1" dirty="0">
              <a:solidFill>
                <a:schemeClr val="bg1">
                  <a:lumMod val="50000"/>
                </a:schemeClr>
              </a:solidFill>
            </a:endParaRPr>
          </a:p>
        </p:txBody>
      </p:sp>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l="5170" t="1270" r="4722"/>
          <a:stretch/>
        </p:blipFill>
        <p:spPr>
          <a:xfrm>
            <a:off x="141986" y="188639"/>
            <a:ext cx="2736304" cy="4233785"/>
          </a:xfrm>
          <a:prstGeom prst="rect">
            <a:avLst/>
          </a:prstGeom>
          <a:ln>
            <a:solidFill>
              <a:schemeClr val="tx1"/>
            </a:solidFill>
          </a:ln>
          <a:effectLst>
            <a:outerShdw blurRad="50800" dist="38100" dir="2700000" algn="tl" rotWithShape="0">
              <a:prstClr val="black">
                <a:alpha val="40000"/>
              </a:prstClr>
            </a:outerShdw>
          </a:effectLst>
        </p:spPr>
      </p:pic>
      <p:pic>
        <p:nvPicPr>
          <p:cNvPr id="7"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l="6328" t="33825" r="49791" b="48922"/>
          <a:stretch/>
        </p:blipFill>
        <p:spPr>
          <a:xfrm>
            <a:off x="3190234" y="188639"/>
            <a:ext cx="5161678" cy="2865839"/>
          </a:xfrm>
          <a:prstGeom prst="rect">
            <a:avLst/>
          </a:prstGeom>
          <a:ln w="28575">
            <a:solidFill>
              <a:srgbClr val="FF0000"/>
            </a:solidFill>
          </a:ln>
          <a:effectLst>
            <a:outerShdw blurRad="50800" dist="38100" dir="2700000" algn="tl" rotWithShape="0">
              <a:prstClr val="black">
                <a:alpha val="40000"/>
              </a:prstClr>
            </a:outerShdw>
          </a:effectLst>
        </p:spPr>
      </p:pic>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l="7144" t="84052" r="63921" b="3999"/>
          <a:stretch/>
        </p:blipFill>
        <p:spPr>
          <a:xfrm>
            <a:off x="3220322" y="3437600"/>
            <a:ext cx="5131590" cy="2992274"/>
          </a:xfrm>
          <a:prstGeom prst="rect">
            <a:avLst/>
          </a:prstGeom>
          <a:ln w="28575">
            <a:solidFill>
              <a:srgbClr val="0070C0"/>
            </a:solidFill>
          </a:ln>
          <a:effectLst>
            <a:outerShdw blurRad="50800" dist="38100" dir="2700000" algn="tl" rotWithShape="0">
              <a:prstClr val="black">
                <a:alpha val="40000"/>
              </a:prstClr>
            </a:outerShdw>
          </a:effectLst>
        </p:spPr>
      </p:pic>
      <p:sp>
        <p:nvSpPr>
          <p:cNvPr id="3" name="Rechthoek 2"/>
          <p:cNvSpPr/>
          <p:nvPr/>
        </p:nvSpPr>
        <p:spPr>
          <a:xfrm>
            <a:off x="176132" y="3732042"/>
            <a:ext cx="939484" cy="60047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196482" y="1556792"/>
            <a:ext cx="1313655" cy="8640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p:cNvSpPr/>
          <p:nvPr/>
        </p:nvSpPr>
        <p:spPr>
          <a:xfrm>
            <a:off x="4327510" y="625894"/>
            <a:ext cx="288032" cy="28803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2" name="Rechte verbindingslijn met pijl 21"/>
          <p:cNvCxnSpPr>
            <a:endCxn id="26" idx="0"/>
          </p:cNvCxnSpPr>
          <p:nvPr/>
        </p:nvCxnSpPr>
        <p:spPr>
          <a:xfrm flipH="1">
            <a:off x="3611554" y="913926"/>
            <a:ext cx="859972" cy="27055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Ovaal 24"/>
          <p:cNvSpPr/>
          <p:nvPr/>
        </p:nvSpPr>
        <p:spPr>
          <a:xfrm>
            <a:off x="3511826" y="1661183"/>
            <a:ext cx="288032" cy="288032"/>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p:cNvSpPr/>
          <p:nvPr/>
        </p:nvSpPr>
        <p:spPr>
          <a:xfrm>
            <a:off x="3467538" y="3619466"/>
            <a:ext cx="288032" cy="28803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p:cNvSpPr/>
          <p:nvPr/>
        </p:nvSpPr>
        <p:spPr>
          <a:xfrm>
            <a:off x="7735483" y="4219326"/>
            <a:ext cx="288032" cy="288032"/>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0" name="Rechte verbindingslijn met pijl 29"/>
          <p:cNvCxnSpPr>
            <a:stCxn id="25" idx="5"/>
          </p:cNvCxnSpPr>
          <p:nvPr/>
        </p:nvCxnSpPr>
        <p:spPr>
          <a:xfrm>
            <a:off x="3757677" y="1907034"/>
            <a:ext cx="4054851" cy="235224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30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6912" r="5121"/>
          <a:stretch/>
        </p:blipFill>
        <p:spPr>
          <a:xfrm>
            <a:off x="0" y="0"/>
            <a:ext cx="9144000" cy="6943870"/>
          </a:xfrm>
          <a:prstGeom prst="rect">
            <a:avLst/>
          </a:prstGeom>
        </p:spPr>
      </p:pic>
      <p:sp>
        <p:nvSpPr>
          <p:cNvPr id="2" name="Tekstvak 1"/>
          <p:cNvSpPr txBox="1"/>
          <p:nvPr/>
        </p:nvSpPr>
        <p:spPr>
          <a:xfrm>
            <a:off x="1745499" y="332656"/>
            <a:ext cx="7398501" cy="923330"/>
          </a:xfrm>
          <a:prstGeom prst="rect">
            <a:avLst/>
          </a:prstGeom>
          <a:noFill/>
        </p:spPr>
        <p:txBody>
          <a:bodyPr wrap="square" rtlCol="0">
            <a:spAutoFit/>
          </a:bodyPr>
          <a:lstStyle/>
          <a:p>
            <a:pPr algn="ctr"/>
            <a:r>
              <a:rPr lang="nl-NL" sz="5400" dirty="0" smtClean="0">
                <a:solidFill>
                  <a:schemeClr val="bg1"/>
                </a:solidFill>
                <a:effectLst>
                  <a:outerShdw blurRad="38100" dist="38100" dir="2700000" algn="tl">
                    <a:srgbClr val="000000">
                      <a:alpha val="43137"/>
                    </a:srgbClr>
                  </a:outerShdw>
                </a:effectLst>
                <a:latin typeface="Broadway" panose="04040905080B02020502" pitchFamily="82" charset="0"/>
              </a:rPr>
              <a:t>Het verbond</a:t>
            </a:r>
            <a:endParaRPr lang="nl-NL" sz="5400" dirty="0">
              <a:solidFill>
                <a:schemeClr val="bg1"/>
              </a:solidFill>
              <a:effectLst>
                <a:outerShdw blurRad="38100" dist="38100" dir="2700000" algn="tl">
                  <a:srgbClr val="000000">
                    <a:alpha val="43137"/>
                  </a:srgbClr>
                </a:outerShdw>
              </a:effectLst>
              <a:latin typeface="Broadway" panose="04040905080B02020502" pitchFamily="82" charset="0"/>
            </a:endParaRPr>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5449079"/>
            <a:ext cx="2644070" cy="1268760"/>
          </a:xfrm>
          <a:prstGeom prst="rect">
            <a:avLst/>
          </a:prstGeom>
        </p:spPr>
      </p:pic>
      <p:sp>
        <p:nvSpPr>
          <p:cNvPr id="9" name="Tekstvak 8"/>
          <p:cNvSpPr txBox="1"/>
          <p:nvPr/>
        </p:nvSpPr>
        <p:spPr>
          <a:xfrm>
            <a:off x="-196722" y="332656"/>
            <a:ext cx="2372274" cy="1200329"/>
          </a:xfrm>
          <a:prstGeom prst="rect">
            <a:avLst/>
          </a:prstGeom>
          <a:noFill/>
        </p:spPr>
        <p:txBody>
          <a:bodyPr wrap="square" rtlCol="0">
            <a:spAutoFit/>
          </a:bodyPr>
          <a:lstStyle/>
          <a:p>
            <a:pPr algn="ctr"/>
            <a:r>
              <a:rPr lang="nl-NL" sz="7200" dirty="0">
                <a:solidFill>
                  <a:schemeClr val="bg1"/>
                </a:solidFill>
                <a:effectLst>
                  <a:outerShdw blurRad="38100" dist="38100" dir="2700000" algn="tl">
                    <a:srgbClr val="000000">
                      <a:alpha val="43137"/>
                    </a:srgbClr>
                  </a:outerShdw>
                </a:effectLst>
                <a:latin typeface="Broadway" panose="04040905080B02020502" pitchFamily="82" charset="0"/>
              </a:rPr>
              <a:t>3</a:t>
            </a:r>
          </a:p>
        </p:txBody>
      </p:sp>
      <p:sp>
        <p:nvSpPr>
          <p:cNvPr id="4" name="Ovaal 3"/>
          <p:cNvSpPr/>
          <p:nvPr/>
        </p:nvSpPr>
        <p:spPr>
          <a:xfrm>
            <a:off x="233331" y="202628"/>
            <a:ext cx="1512168" cy="1512168"/>
          </a:xfrm>
          <a:prstGeom prst="ellipse">
            <a:avLst/>
          </a:prstGeom>
          <a:noFill/>
          <a:ln w="57150"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8351912" y="6682260"/>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Ppt13</a:t>
            </a:r>
            <a:endParaRPr lang="nl-NL" sz="1100" b="1" dirty="0">
              <a:solidFill>
                <a:schemeClr val="bg1">
                  <a:lumMod val="50000"/>
                </a:schemeClr>
              </a:solidFill>
            </a:endParaRP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5449078"/>
            <a:ext cx="1712751" cy="1233181"/>
          </a:xfrm>
          <a:prstGeom prst="rect">
            <a:avLst/>
          </a:prstGeom>
        </p:spPr>
      </p:pic>
    </p:spTree>
    <p:extLst>
      <p:ext uri="{BB962C8B-B14F-4D97-AF65-F5344CB8AC3E}">
        <p14:creationId xmlns:p14="http://schemas.microsoft.com/office/powerpoint/2010/main" val="2902183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557925" y="4149080"/>
            <a:ext cx="1368152" cy="5040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3779912" y="2276872"/>
            <a:ext cx="1368152" cy="5040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Ppt14</a:t>
            </a:r>
            <a:endParaRPr lang="nl-NL" sz="1100" b="1" dirty="0">
              <a:solidFill>
                <a:schemeClr val="bg1">
                  <a:lumMod val="50000"/>
                </a:schemeClr>
              </a:solidFill>
            </a:endParaRPr>
          </a:p>
        </p:txBody>
      </p:sp>
      <p:sp>
        <p:nvSpPr>
          <p:cNvPr id="2" name="Tekstvak 1"/>
          <p:cNvSpPr txBox="1"/>
          <p:nvPr/>
        </p:nvSpPr>
        <p:spPr>
          <a:xfrm>
            <a:off x="1187624" y="1462767"/>
            <a:ext cx="6151236" cy="3970318"/>
          </a:xfrm>
          <a:prstGeom prst="rect">
            <a:avLst/>
          </a:prstGeom>
          <a:noFill/>
        </p:spPr>
        <p:txBody>
          <a:bodyPr wrap="none" rtlCol="0">
            <a:spAutoFit/>
          </a:bodyPr>
          <a:lstStyle/>
          <a:p>
            <a:pPr>
              <a:lnSpc>
                <a:spcPct val="150000"/>
              </a:lnSpc>
            </a:pPr>
            <a:r>
              <a:rPr lang="nl-NL" sz="2800" dirty="0" smtClean="0"/>
              <a:t>God zal Zijn waarheid nimmer krenken,</a:t>
            </a:r>
          </a:p>
          <a:p>
            <a:pPr>
              <a:lnSpc>
                <a:spcPct val="150000"/>
              </a:lnSpc>
            </a:pPr>
            <a:r>
              <a:rPr lang="nl-NL" sz="2800" dirty="0" smtClean="0"/>
              <a:t>Maar eeuwig Zijn </a:t>
            </a:r>
            <a:r>
              <a:rPr lang="nl-NL" sz="2800" b="1" dirty="0" smtClean="0"/>
              <a:t>verbond</a:t>
            </a:r>
            <a:r>
              <a:rPr lang="nl-NL" sz="2800" dirty="0" smtClean="0"/>
              <a:t> gedenken.</a:t>
            </a:r>
          </a:p>
          <a:p>
            <a:pPr>
              <a:lnSpc>
                <a:spcPct val="150000"/>
              </a:lnSpc>
            </a:pPr>
            <a:r>
              <a:rPr lang="nl-NL" sz="2800" dirty="0" smtClean="0"/>
              <a:t>Zijn woord wordt altoos trouw volbracht,</a:t>
            </a:r>
          </a:p>
          <a:p>
            <a:pPr>
              <a:lnSpc>
                <a:spcPct val="150000"/>
              </a:lnSpc>
            </a:pPr>
            <a:r>
              <a:rPr lang="nl-NL" sz="2800" dirty="0" smtClean="0"/>
              <a:t>Tot in het duizendste geslacht.</a:t>
            </a:r>
          </a:p>
          <a:p>
            <a:pPr>
              <a:lnSpc>
                <a:spcPct val="150000"/>
              </a:lnSpc>
            </a:pPr>
            <a:r>
              <a:rPr lang="nl-NL" sz="2800" dirty="0" smtClean="0"/>
              <a:t>‘t </a:t>
            </a:r>
            <a:r>
              <a:rPr lang="nl-NL" sz="2800" b="1" dirty="0" smtClean="0"/>
              <a:t>Verbond</a:t>
            </a:r>
            <a:r>
              <a:rPr lang="nl-NL" sz="2800" dirty="0" smtClean="0"/>
              <a:t> met Abraham, Zijn vrind,</a:t>
            </a:r>
          </a:p>
          <a:p>
            <a:pPr>
              <a:lnSpc>
                <a:spcPct val="150000"/>
              </a:lnSpc>
            </a:pPr>
            <a:r>
              <a:rPr lang="nl-NL" sz="2800" dirty="0" smtClean="0"/>
              <a:t>Bevestigt Hij van kind tot kind.</a:t>
            </a:r>
          </a:p>
        </p:txBody>
      </p:sp>
      <p:sp>
        <p:nvSpPr>
          <p:cNvPr id="6" name="Tekstvak 5"/>
          <p:cNvSpPr txBox="1"/>
          <p:nvPr/>
        </p:nvSpPr>
        <p:spPr>
          <a:xfrm>
            <a:off x="467544" y="425890"/>
            <a:ext cx="2331472" cy="584775"/>
          </a:xfrm>
          <a:prstGeom prst="rect">
            <a:avLst/>
          </a:prstGeom>
          <a:noFill/>
        </p:spPr>
        <p:txBody>
          <a:bodyPr wrap="none" rtlCol="0">
            <a:spAutoFit/>
          </a:bodyPr>
          <a:lstStyle/>
          <a:p>
            <a:r>
              <a:rPr lang="nl-NL" sz="3200" b="1" dirty="0" smtClean="0"/>
              <a:t>Psalm 105: 5</a:t>
            </a:r>
            <a:endParaRPr lang="nl-NL" sz="3200" b="1" dirty="0"/>
          </a:p>
        </p:txBody>
      </p:sp>
    </p:spTree>
    <p:extLst>
      <p:ext uri="{BB962C8B-B14F-4D97-AF65-F5344CB8AC3E}">
        <p14:creationId xmlns:p14="http://schemas.microsoft.com/office/powerpoint/2010/main" val="4095669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rotWithShape="1">
          <a:blip r:embed="rId2">
            <a:extLst>
              <a:ext uri="{28A0092B-C50C-407E-A947-70E740481C1C}">
                <a14:useLocalDpi xmlns:a14="http://schemas.microsoft.com/office/drawing/2010/main" val="0"/>
              </a:ext>
            </a:extLst>
          </a:blip>
          <a:srcRect t="2312" b="7902"/>
          <a:stretch/>
        </p:blipFill>
        <p:spPr>
          <a:xfrm>
            <a:off x="536306" y="1664282"/>
            <a:ext cx="7596336" cy="4407778"/>
          </a:xfrm>
          <a:prstGeom prst="rect">
            <a:avLst/>
          </a:prstGeom>
        </p:spPr>
      </p:pic>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Ppt15</a:t>
            </a:r>
            <a:endParaRPr lang="nl-NL" sz="1100" b="1" dirty="0">
              <a:solidFill>
                <a:schemeClr val="bg1">
                  <a:lumMod val="50000"/>
                </a:schemeClr>
              </a:solidFill>
            </a:endParaRPr>
          </a:p>
        </p:txBody>
      </p:sp>
      <p:sp>
        <p:nvSpPr>
          <p:cNvPr id="6" name="Tekstvak 5"/>
          <p:cNvSpPr txBox="1"/>
          <p:nvPr/>
        </p:nvSpPr>
        <p:spPr>
          <a:xfrm>
            <a:off x="279241" y="410841"/>
            <a:ext cx="1364476" cy="400110"/>
          </a:xfrm>
          <a:prstGeom prst="rect">
            <a:avLst/>
          </a:prstGeom>
          <a:noFill/>
        </p:spPr>
        <p:txBody>
          <a:bodyPr wrap="none" rtlCol="0">
            <a:spAutoFit/>
          </a:bodyPr>
          <a:lstStyle/>
          <a:p>
            <a:r>
              <a:rPr lang="nl-NL" sz="2000" b="1" dirty="0" smtClean="0"/>
              <a:t>Opdracht 9</a:t>
            </a:r>
            <a:endParaRPr lang="nl-NL" sz="2000" b="1" dirty="0"/>
          </a:p>
        </p:txBody>
      </p:sp>
      <p:sp>
        <p:nvSpPr>
          <p:cNvPr id="7" name="Tekstvak 6"/>
          <p:cNvSpPr txBox="1"/>
          <p:nvPr/>
        </p:nvSpPr>
        <p:spPr>
          <a:xfrm>
            <a:off x="395535" y="822850"/>
            <a:ext cx="4655249" cy="369332"/>
          </a:xfrm>
          <a:prstGeom prst="rect">
            <a:avLst/>
          </a:prstGeom>
          <a:noFill/>
        </p:spPr>
        <p:txBody>
          <a:bodyPr wrap="none" rtlCol="0">
            <a:spAutoFit/>
          </a:bodyPr>
          <a:lstStyle/>
          <a:p>
            <a:r>
              <a:rPr lang="nl-NL" dirty="0" smtClean="0"/>
              <a:t>Wat denk jij? Zet een kruisje in het goede vakje.</a:t>
            </a:r>
            <a:endParaRPr lang="nl-NL" dirty="0"/>
          </a:p>
        </p:txBody>
      </p:sp>
      <p:grpSp>
        <p:nvGrpSpPr>
          <p:cNvPr id="13" name="Groep 12"/>
          <p:cNvGrpSpPr/>
          <p:nvPr/>
        </p:nvGrpSpPr>
        <p:grpSpPr>
          <a:xfrm>
            <a:off x="5687717" y="2420888"/>
            <a:ext cx="1863215" cy="3352438"/>
            <a:chOff x="5687717" y="2420888"/>
            <a:chExt cx="1863215" cy="3352438"/>
          </a:xfrm>
        </p:grpSpPr>
        <p:sp>
          <p:nvSpPr>
            <p:cNvPr id="3" name="Tekstvak 2"/>
            <p:cNvSpPr txBox="1"/>
            <p:nvPr/>
          </p:nvSpPr>
          <p:spPr>
            <a:xfrm>
              <a:off x="7164288" y="2420888"/>
              <a:ext cx="386644" cy="400110"/>
            </a:xfrm>
            <a:prstGeom prst="rect">
              <a:avLst/>
            </a:prstGeom>
            <a:noFill/>
          </p:spPr>
          <p:txBody>
            <a:bodyPr wrap="none" rtlCol="0">
              <a:spAutoFit/>
            </a:bodyPr>
            <a:lstStyle/>
            <a:p>
              <a:r>
                <a:rPr lang="nl-NL" sz="2000" b="1" dirty="0" smtClean="0">
                  <a:solidFill>
                    <a:srgbClr val="00B050"/>
                  </a:solidFill>
                  <a:sym typeface="Wingdings"/>
                </a:rPr>
                <a:t></a:t>
              </a:r>
              <a:endParaRPr lang="nl-NL" sz="2000" b="1" dirty="0">
                <a:solidFill>
                  <a:srgbClr val="00B050"/>
                </a:solidFill>
              </a:endParaRPr>
            </a:p>
          </p:txBody>
        </p:sp>
        <p:sp>
          <p:nvSpPr>
            <p:cNvPr id="8" name="Tekstvak 7"/>
            <p:cNvSpPr txBox="1"/>
            <p:nvPr/>
          </p:nvSpPr>
          <p:spPr>
            <a:xfrm>
              <a:off x="5724128" y="2820998"/>
              <a:ext cx="386644" cy="400110"/>
            </a:xfrm>
            <a:prstGeom prst="rect">
              <a:avLst/>
            </a:prstGeom>
            <a:noFill/>
          </p:spPr>
          <p:txBody>
            <a:bodyPr wrap="none" rtlCol="0">
              <a:spAutoFit/>
            </a:bodyPr>
            <a:lstStyle/>
            <a:p>
              <a:r>
                <a:rPr lang="nl-NL" sz="2000" b="1" dirty="0" smtClean="0">
                  <a:solidFill>
                    <a:srgbClr val="00B050"/>
                  </a:solidFill>
                  <a:sym typeface="Wingdings"/>
                </a:rPr>
                <a:t></a:t>
              </a:r>
              <a:endParaRPr lang="nl-NL" sz="2000" b="1" dirty="0">
                <a:solidFill>
                  <a:srgbClr val="00B050"/>
                </a:solidFill>
              </a:endParaRPr>
            </a:p>
          </p:txBody>
        </p:sp>
        <p:sp>
          <p:nvSpPr>
            <p:cNvPr id="9" name="Tekstvak 8"/>
            <p:cNvSpPr txBox="1"/>
            <p:nvPr/>
          </p:nvSpPr>
          <p:spPr>
            <a:xfrm>
              <a:off x="7164288" y="3356992"/>
              <a:ext cx="386644" cy="400110"/>
            </a:xfrm>
            <a:prstGeom prst="rect">
              <a:avLst/>
            </a:prstGeom>
            <a:noFill/>
          </p:spPr>
          <p:txBody>
            <a:bodyPr wrap="none" rtlCol="0">
              <a:spAutoFit/>
            </a:bodyPr>
            <a:lstStyle/>
            <a:p>
              <a:r>
                <a:rPr lang="nl-NL" sz="2000" b="1" dirty="0" smtClean="0">
                  <a:solidFill>
                    <a:srgbClr val="00B050"/>
                  </a:solidFill>
                  <a:sym typeface="Wingdings"/>
                </a:rPr>
                <a:t></a:t>
              </a:r>
              <a:endParaRPr lang="nl-NL" sz="2000" b="1" dirty="0">
                <a:solidFill>
                  <a:srgbClr val="00B050"/>
                </a:solidFill>
              </a:endParaRPr>
            </a:p>
          </p:txBody>
        </p:sp>
        <p:sp>
          <p:nvSpPr>
            <p:cNvPr id="10" name="Tekstvak 9"/>
            <p:cNvSpPr txBox="1"/>
            <p:nvPr/>
          </p:nvSpPr>
          <p:spPr>
            <a:xfrm>
              <a:off x="7152269" y="4005064"/>
              <a:ext cx="386644" cy="400110"/>
            </a:xfrm>
            <a:prstGeom prst="rect">
              <a:avLst/>
            </a:prstGeom>
            <a:noFill/>
          </p:spPr>
          <p:txBody>
            <a:bodyPr wrap="none" rtlCol="0">
              <a:spAutoFit/>
            </a:bodyPr>
            <a:lstStyle/>
            <a:p>
              <a:r>
                <a:rPr lang="nl-NL" sz="2000" b="1" dirty="0" smtClean="0">
                  <a:solidFill>
                    <a:srgbClr val="00B050"/>
                  </a:solidFill>
                  <a:sym typeface="Wingdings"/>
                </a:rPr>
                <a:t></a:t>
              </a:r>
              <a:endParaRPr lang="nl-NL" sz="2000" b="1" dirty="0">
                <a:solidFill>
                  <a:srgbClr val="00B050"/>
                </a:solidFill>
              </a:endParaRPr>
            </a:p>
          </p:txBody>
        </p:sp>
        <p:sp>
          <p:nvSpPr>
            <p:cNvPr id="11" name="Tekstvak 10"/>
            <p:cNvSpPr txBox="1"/>
            <p:nvPr/>
          </p:nvSpPr>
          <p:spPr>
            <a:xfrm>
              <a:off x="5687717" y="4725144"/>
              <a:ext cx="386644" cy="400110"/>
            </a:xfrm>
            <a:prstGeom prst="rect">
              <a:avLst/>
            </a:prstGeom>
            <a:noFill/>
          </p:spPr>
          <p:txBody>
            <a:bodyPr wrap="none" rtlCol="0">
              <a:spAutoFit/>
            </a:bodyPr>
            <a:lstStyle/>
            <a:p>
              <a:r>
                <a:rPr lang="nl-NL" sz="2000" b="1" dirty="0" smtClean="0">
                  <a:solidFill>
                    <a:srgbClr val="00B050"/>
                  </a:solidFill>
                  <a:sym typeface="Wingdings"/>
                </a:rPr>
                <a:t></a:t>
              </a:r>
              <a:endParaRPr lang="nl-NL" sz="2000" b="1" dirty="0">
                <a:solidFill>
                  <a:srgbClr val="00B050"/>
                </a:solidFill>
              </a:endParaRPr>
            </a:p>
          </p:txBody>
        </p:sp>
        <p:sp>
          <p:nvSpPr>
            <p:cNvPr id="12" name="Tekstvak 11"/>
            <p:cNvSpPr txBox="1"/>
            <p:nvPr/>
          </p:nvSpPr>
          <p:spPr>
            <a:xfrm>
              <a:off x="5687717" y="5373216"/>
              <a:ext cx="386644" cy="400110"/>
            </a:xfrm>
            <a:prstGeom prst="rect">
              <a:avLst/>
            </a:prstGeom>
            <a:noFill/>
          </p:spPr>
          <p:txBody>
            <a:bodyPr wrap="none" rtlCol="0">
              <a:spAutoFit/>
            </a:bodyPr>
            <a:lstStyle/>
            <a:p>
              <a:r>
                <a:rPr lang="nl-NL" sz="2000" b="1" dirty="0" smtClean="0">
                  <a:solidFill>
                    <a:srgbClr val="00B050"/>
                  </a:solidFill>
                  <a:sym typeface="Wingdings"/>
                </a:rPr>
                <a:t></a:t>
              </a:r>
              <a:endParaRPr lang="nl-NL" sz="2000" b="1" dirty="0">
                <a:solidFill>
                  <a:srgbClr val="00B050"/>
                </a:solidFill>
              </a:endParaRPr>
            </a:p>
          </p:txBody>
        </p:sp>
      </p:grpSp>
    </p:spTree>
    <p:extLst>
      <p:ext uri="{BB962C8B-B14F-4D97-AF65-F5344CB8AC3E}">
        <p14:creationId xmlns:p14="http://schemas.microsoft.com/office/powerpoint/2010/main" val="35479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bibleliterature.com/wp-content/uploads/2011/04/BibleBg.jp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479" r="7768" b="13103"/>
          <a:stretch/>
        </p:blipFill>
        <p:spPr bwMode="auto">
          <a:xfrm>
            <a:off x="-1" y="1"/>
            <a:ext cx="8559225" cy="6858811"/>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p:cNvSpPr/>
          <p:nvPr/>
        </p:nvSpPr>
        <p:spPr>
          <a:xfrm>
            <a:off x="2793051" y="4584636"/>
            <a:ext cx="1486559" cy="2476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771800" y="4869160"/>
            <a:ext cx="1486559" cy="2476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3203848" y="3687428"/>
            <a:ext cx="936104" cy="2845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3923928" y="2940067"/>
            <a:ext cx="3528392" cy="2845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781326" y="3645024"/>
            <a:ext cx="6974025" cy="369332"/>
          </a:xfrm>
          <a:prstGeom prst="rect">
            <a:avLst/>
          </a:prstGeom>
          <a:noFill/>
        </p:spPr>
        <p:txBody>
          <a:bodyPr wrap="none" rtlCol="0">
            <a:spAutoFit/>
          </a:bodyPr>
          <a:lstStyle/>
          <a:p>
            <a:r>
              <a:rPr lang="nl-NL" dirty="0" smtClean="0"/>
              <a:t>&gt;  God sluit het verbond: alleen Hij gaat tussen de geslachte dieren door.</a:t>
            </a:r>
            <a:endParaRPr lang="nl-NL" dirty="0"/>
          </a:p>
        </p:txBody>
      </p:sp>
      <p:sp>
        <p:nvSpPr>
          <p:cNvPr id="9" name="Tekstvak 8"/>
          <p:cNvSpPr txBox="1"/>
          <p:nvPr/>
        </p:nvSpPr>
        <p:spPr>
          <a:xfrm>
            <a:off x="755576" y="2897663"/>
            <a:ext cx="7039428" cy="369332"/>
          </a:xfrm>
          <a:prstGeom prst="rect">
            <a:avLst/>
          </a:prstGeom>
          <a:noFill/>
        </p:spPr>
        <p:txBody>
          <a:bodyPr wrap="none" rtlCol="0">
            <a:spAutoFit/>
          </a:bodyPr>
          <a:lstStyle/>
          <a:p>
            <a:r>
              <a:rPr lang="nl-NL" dirty="0" smtClean="0"/>
              <a:t>&gt;  Verbond wordt verzegeld door tussen geslachte dieren door te lopen.</a:t>
            </a:r>
            <a:endParaRPr lang="nl-NL" dirty="0"/>
          </a:p>
        </p:txBody>
      </p:sp>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Ppt16</a:t>
            </a:r>
            <a:endParaRPr lang="nl-NL" sz="1100" b="1" dirty="0">
              <a:solidFill>
                <a:schemeClr val="bg1">
                  <a:lumMod val="50000"/>
                </a:schemeClr>
              </a:solidFill>
            </a:endParaRPr>
          </a:p>
        </p:txBody>
      </p:sp>
      <p:sp>
        <p:nvSpPr>
          <p:cNvPr id="6" name="Tekstvak 5"/>
          <p:cNvSpPr txBox="1"/>
          <p:nvPr/>
        </p:nvSpPr>
        <p:spPr>
          <a:xfrm>
            <a:off x="254291" y="410841"/>
            <a:ext cx="1725421" cy="400110"/>
          </a:xfrm>
          <a:prstGeom prst="rect">
            <a:avLst/>
          </a:prstGeom>
          <a:noFill/>
        </p:spPr>
        <p:txBody>
          <a:bodyPr wrap="square" rtlCol="0">
            <a:spAutoFit/>
          </a:bodyPr>
          <a:lstStyle/>
          <a:p>
            <a:r>
              <a:rPr lang="nl-NL" sz="2000" b="1" dirty="0" smtClean="0"/>
              <a:t>Bijbelstudie 1</a:t>
            </a:r>
          </a:p>
        </p:txBody>
      </p:sp>
      <p:sp>
        <p:nvSpPr>
          <p:cNvPr id="7" name="Tekstvak 6"/>
          <p:cNvSpPr txBox="1"/>
          <p:nvPr/>
        </p:nvSpPr>
        <p:spPr>
          <a:xfrm>
            <a:off x="279241" y="2348880"/>
            <a:ext cx="1173719" cy="369332"/>
          </a:xfrm>
          <a:prstGeom prst="rect">
            <a:avLst/>
          </a:prstGeom>
          <a:noFill/>
        </p:spPr>
        <p:txBody>
          <a:bodyPr wrap="none" rtlCol="0">
            <a:spAutoFit/>
          </a:bodyPr>
          <a:lstStyle/>
          <a:p>
            <a:r>
              <a:rPr lang="nl-NL" dirty="0" smtClean="0"/>
              <a:t>Belangrijk:</a:t>
            </a:r>
            <a:endParaRPr lang="nl-NL" dirty="0"/>
          </a:p>
        </p:txBody>
      </p:sp>
      <p:sp>
        <p:nvSpPr>
          <p:cNvPr id="8" name="Tekstvak 7"/>
          <p:cNvSpPr txBox="1"/>
          <p:nvPr/>
        </p:nvSpPr>
        <p:spPr>
          <a:xfrm>
            <a:off x="406690" y="957873"/>
            <a:ext cx="8152534" cy="523220"/>
          </a:xfrm>
          <a:prstGeom prst="rect">
            <a:avLst/>
          </a:prstGeom>
          <a:noFill/>
        </p:spPr>
        <p:txBody>
          <a:bodyPr wrap="square" rtlCol="0">
            <a:spAutoFit/>
          </a:bodyPr>
          <a:lstStyle/>
          <a:p>
            <a:pPr algn="ctr"/>
            <a:r>
              <a:rPr lang="nl-NL" sz="2800" b="1" dirty="0" smtClean="0"/>
              <a:t>Genesis 15: 7-18</a:t>
            </a:r>
          </a:p>
        </p:txBody>
      </p:sp>
      <p:sp>
        <p:nvSpPr>
          <p:cNvPr id="11" name="Tekstvak 10"/>
          <p:cNvSpPr txBox="1"/>
          <p:nvPr/>
        </p:nvSpPr>
        <p:spPr>
          <a:xfrm>
            <a:off x="781326" y="4509120"/>
            <a:ext cx="7524945" cy="646331"/>
          </a:xfrm>
          <a:prstGeom prst="rect">
            <a:avLst/>
          </a:prstGeom>
          <a:noFill/>
        </p:spPr>
        <p:txBody>
          <a:bodyPr wrap="none" rtlCol="0">
            <a:spAutoFit/>
          </a:bodyPr>
          <a:lstStyle/>
          <a:p>
            <a:r>
              <a:rPr lang="nl-NL" dirty="0" smtClean="0"/>
              <a:t>&gt;  God verbindt Zich ‘met Zijn leven’ aan het verbond. Verbreekt Abraham het </a:t>
            </a:r>
          </a:p>
          <a:p>
            <a:r>
              <a:rPr lang="nl-NL" dirty="0" smtClean="0"/>
              <a:t>     verbond, dan is er een weg terug.</a:t>
            </a:r>
            <a:endParaRPr lang="nl-NL" dirty="0"/>
          </a:p>
        </p:txBody>
      </p:sp>
    </p:spTree>
    <p:extLst>
      <p:ext uri="{BB962C8B-B14F-4D97-AF65-F5344CB8AC3E}">
        <p14:creationId xmlns:p14="http://schemas.microsoft.com/office/powerpoint/2010/main" val="209893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2" grpId="0" animBg="1"/>
      <p:bldP spid="2" grpId="0" animBg="1"/>
      <p:bldP spid="10"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www.freebibleliterature.com/wp-content/uploads/2011/04/BibleBg.jp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479" r="7768" b="13103"/>
          <a:stretch/>
        </p:blipFill>
        <p:spPr bwMode="auto">
          <a:xfrm>
            <a:off x="-1" y="1"/>
            <a:ext cx="8559225" cy="6858811"/>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p:cNvSpPr/>
          <p:nvPr/>
        </p:nvSpPr>
        <p:spPr>
          <a:xfrm>
            <a:off x="4283968" y="5358659"/>
            <a:ext cx="648072" cy="2845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1979712" y="4293096"/>
            <a:ext cx="1440160" cy="2845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3275856" y="3414519"/>
            <a:ext cx="1008112" cy="2845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2244988" y="3840313"/>
            <a:ext cx="726812" cy="2845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3100940" y="4688650"/>
            <a:ext cx="1405745" cy="2845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755576" y="2897663"/>
            <a:ext cx="5597879" cy="2169825"/>
          </a:xfrm>
          <a:prstGeom prst="rect">
            <a:avLst/>
          </a:prstGeom>
          <a:noFill/>
        </p:spPr>
        <p:txBody>
          <a:bodyPr wrap="none" rtlCol="0">
            <a:spAutoFit/>
          </a:bodyPr>
          <a:lstStyle/>
          <a:p>
            <a:pPr>
              <a:lnSpc>
                <a:spcPct val="150000"/>
              </a:lnSpc>
            </a:pPr>
            <a:r>
              <a:rPr lang="nl-NL" dirty="0" smtClean="0"/>
              <a:t>&gt;  De HEERE </a:t>
            </a:r>
            <a:r>
              <a:rPr lang="nl-NL" u="sng" dirty="0" smtClean="0"/>
              <a:t>belooft</a:t>
            </a:r>
            <a:r>
              <a:rPr lang="nl-NL" dirty="0" smtClean="0"/>
              <a:t> vier dingen:</a:t>
            </a:r>
          </a:p>
          <a:p>
            <a:pPr>
              <a:lnSpc>
                <a:spcPct val="150000"/>
              </a:lnSpc>
            </a:pPr>
            <a:r>
              <a:rPr lang="nl-NL" dirty="0" smtClean="0"/>
              <a:t>     1)  Abraham zal tot een groot volk worden</a:t>
            </a:r>
          </a:p>
          <a:p>
            <a:pPr>
              <a:lnSpc>
                <a:spcPct val="150000"/>
              </a:lnSpc>
            </a:pPr>
            <a:r>
              <a:rPr lang="nl-NL" dirty="0"/>
              <a:t> </a:t>
            </a:r>
            <a:r>
              <a:rPr lang="nl-NL" dirty="0" smtClean="0"/>
              <a:t>    2)  Ze zullen Kanaän bezitten</a:t>
            </a:r>
          </a:p>
          <a:p>
            <a:pPr>
              <a:lnSpc>
                <a:spcPct val="150000"/>
              </a:lnSpc>
            </a:pPr>
            <a:r>
              <a:rPr lang="nl-NL" dirty="0"/>
              <a:t> </a:t>
            </a:r>
            <a:r>
              <a:rPr lang="nl-NL" dirty="0" smtClean="0"/>
              <a:t>    3)  Hij zal Abrahams God zijn</a:t>
            </a:r>
          </a:p>
          <a:p>
            <a:pPr>
              <a:lnSpc>
                <a:spcPct val="150000"/>
              </a:lnSpc>
            </a:pPr>
            <a:r>
              <a:rPr lang="nl-NL" dirty="0"/>
              <a:t> </a:t>
            </a:r>
            <a:r>
              <a:rPr lang="nl-NL" dirty="0" smtClean="0"/>
              <a:t>    4)  In Abraham zullen alle geslachten gezegend worden</a:t>
            </a:r>
          </a:p>
        </p:txBody>
      </p:sp>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Ppt17</a:t>
            </a:r>
            <a:endParaRPr lang="nl-NL" sz="1100" b="1" dirty="0">
              <a:solidFill>
                <a:schemeClr val="bg1">
                  <a:lumMod val="50000"/>
                </a:schemeClr>
              </a:solidFill>
            </a:endParaRPr>
          </a:p>
        </p:txBody>
      </p:sp>
      <p:sp>
        <p:nvSpPr>
          <p:cNvPr id="6" name="Tekstvak 5"/>
          <p:cNvSpPr txBox="1"/>
          <p:nvPr/>
        </p:nvSpPr>
        <p:spPr>
          <a:xfrm>
            <a:off x="254291" y="410841"/>
            <a:ext cx="1725421" cy="400110"/>
          </a:xfrm>
          <a:prstGeom prst="rect">
            <a:avLst/>
          </a:prstGeom>
          <a:noFill/>
        </p:spPr>
        <p:txBody>
          <a:bodyPr wrap="square" rtlCol="0">
            <a:spAutoFit/>
          </a:bodyPr>
          <a:lstStyle/>
          <a:p>
            <a:r>
              <a:rPr lang="nl-NL" sz="2000" b="1" dirty="0" smtClean="0"/>
              <a:t>Bijbelstudie 2</a:t>
            </a:r>
          </a:p>
        </p:txBody>
      </p:sp>
      <p:sp>
        <p:nvSpPr>
          <p:cNvPr id="7" name="Tekstvak 6"/>
          <p:cNvSpPr txBox="1"/>
          <p:nvPr/>
        </p:nvSpPr>
        <p:spPr>
          <a:xfrm>
            <a:off x="279241" y="2348880"/>
            <a:ext cx="1173719" cy="369332"/>
          </a:xfrm>
          <a:prstGeom prst="rect">
            <a:avLst/>
          </a:prstGeom>
          <a:noFill/>
        </p:spPr>
        <p:txBody>
          <a:bodyPr wrap="none" rtlCol="0">
            <a:spAutoFit/>
          </a:bodyPr>
          <a:lstStyle/>
          <a:p>
            <a:r>
              <a:rPr lang="nl-NL" dirty="0" smtClean="0"/>
              <a:t>Belangrijk:</a:t>
            </a:r>
            <a:endParaRPr lang="nl-NL" dirty="0"/>
          </a:p>
        </p:txBody>
      </p:sp>
      <p:sp>
        <p:nvSpPr>
          <p:cNvPr id="8" name="Tekstvak 7"/>
          <p:cNvSpPr txBox="1"/>
          <p:nvPr/>
        </p:nvSpPr>
        <p:spPr>
          <a:xfrm>
            <a:off x="406690" y="957873"/>
            <a:ext cx="8152534" cy="523220"/>
          </a:xfrm>
          <a:prstGeom prst="rect">
            <a:avLst/>
          </a:prstGeom>
          <a:noFill/>
        </p:spPr>
        <p:txBody>
          <a:bodyPr wrap="square" rtlCol="0">
            <a:spAutoFit/>
          </a:bodyPr>
          <a:lstStyle/>
          <a:p>
            <a:pPr algn="ctr"/>
            <a:r>
              <a:rPr lang="nl-NL" sz="2800" b="1" dirty="0" smtClean="0"/>
              <a:t>Genesis 17: 1-8</a:t>
            </a:r>
          </a:p>
        </p:txBody>
      </p:sp>
      <p:sp>
        <p:nvSpPr>
          <p:cNvPr id="16" name="Tekstvak 15"/>
          <p:cNvSpPr txBox="1"/>
          <p:nvPr/>
        </p:nvSpPr>
        <p:spPr>
          <a:xfrm>
            <a:off x="755576" y="5287083"/>
            <a:ext cx="4621904" cy="369332"/>
          </a:xfrm>
          <a:prstGeom prst="rect">
            <a:avLst/>
          </a:prstGeom>
          <a:noFill/>
        </p:spPr>
        <p:txBody>
          <a:bodyPr wrap="square" rtlCol="0">
            <a:spAutoFit/>
          </a:bodyPr>
          <a:lstStyle/>
          <a:p>
            <a:r>
              <a:rPr lang="nl-NL" dirty="0" smtClean="0"/>
              <a:t>&gt;  De HEERE </a:t>
            </a:r>
            <a:r>
              <a:rPr lang="nl-NL" u="sng" dirty="0" smtClean="0"/>
              <a:t>vraagt</a:t>
            </a:r>
            <a:r>
              <a:rPr lang="nl-NL" dirty="0" smtClean="0"/>
              <a:t> Abraham Hem te dienen</a:t>
            </a:r>
          </a:p>
        </p:txBody>
      </p:sp>
    </p:spTree>
    <p:extLst>
      <p:ext uri="{BB962C8B-B14F-4D97-AF65-F5344CB8AC3E}">
        <p14:creationId xmlns:p14="http://schemas.microsoft.com/office/powerpoint/2010/main" val="25149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17" grpId="0" animBg="1"/>
      <p:bldP spid="18" grpId="0" animBg="1"/>
      <p:bldP spid="19" grpId="0" animBg="1"/>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reebibleliterature.com/wp-content/uploads/2011/04/BibleBg.jp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479" r="7768" b="13103"/>
          <a:stretch/>
        </p:blipFill>
        <p:spPr bwMode="auto">
          <a:xfrm>
            <a:off x="-1" y="1"/>
            <a:ext cx="8559225" cy="68588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5030832" y="2915077"/>
            <a:ext cx="693296" cy="2845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Ppt18</a:t>
            </a:r>
            <a:endParaRPr lang="nl-NL" sz="1100" b="1" dirty="0">
              <a:solidFill>
                <a:schemeClr val="bg1">
                  <a:lumMod val="50000"/>
                </a:schemeClr>
              </a:solidFill>
            </a:endParaRPr>
          </a:p>
        </p:txBody>
      </p:sp>
      <p:sp>
        <p:nvSpPr>
          <p:cNvPr id="6" name="Tekstvak 5"/>
          <p:cNvSpPr txBox="1"/>
          <p:nvPr/>
        </p:nvSpPr>
        <p:spPr>
          <a:xfrm>
            <a:off x="254291" y="410841"/>
            <a:ext cx="1725421" cy="400110"/>
          </a:xfrm>
          <a:prstGeom prst="rect">
            <a:avLst/>
          </a:prstGeom>
          <a:noFill/>
        </p:spPr>
        <p:txBody>
          <a:bodyPr wrap="square" rtlCol="0">
            <a:spAutoFit/>
          </a:bodyPr>
          <a:lstStyle/>
          <a:p>
            <a:r>
              <a:rPr lang="nl-NL" sz="2000" b="1" dirty="0" smtClean="0"/>
              <a:t>Bijbelstudie </a:t>
            </a:r>
            <a:r>
              <a:rPr lang="nl-NL" sz="2000" b="1" dirty="0"/>
              <a:t>3</a:t>
            </a:r>
            <a:endParaRPr lang="nl-NL" sz="2000" b="1" dirty="0" smtClean="0"/>
          </a:p>
        </p:txBody>
      </p:sp>
      <p:sp>
        <p:nvSpPr>
          <p:cNvPr id="7" name="Tekstvak 6"/>
          <p:cNvSpPr txBox="1"/>
          <p:nvPr/>
        </p:nvSpPr>
        <p:spPr>
          <a:xfrm>
            <a:off x="279241" y="2348880"/>
            <a:ext cx="1173719" cy="369332"/>
          </a:xfrm>
          <a:prstGeom prst="rect">
            <a:avLst/>
          </a:prstGeom>
          <a:noFill/>
        </p:spPr>
        <p:txBody>
          <a:bodyPr wrap="none" rtlCol="0">
            <a:spAutoFit/>
          </a:bodyPr>
          <a:lstStyle/>
          <a:p>
            <a:r>
              <a:rPr lang="nl-NL" dirty="0" smtClean="0"/>
              <a:t>Belangrijk:</a:t>
            </a:r>
            <a:endParaRPr lang="nl-NL" dirty="0"/>
          </a:p>
        </p:txBody>
      </p:sp>
      <p:sp>
        <p:nvSpPr>
          <p:cNvPr id="8" name="Tekstvak 7"/>
          <p:cNvSpPr txBox="1"/>
          <p:nvPr/>
        </p:nvSpPr>
        <p:spPr>
          <a:xfrm>
            <a:off x="406690" y="957873"/>
            <a:ext cx="8152534" cy="523220"/>
          </a:xfrm>
          <a:prstGeom prst="rect">
            <a:avLst/>
          </a:prstGeom>
          <a:noFill/>
        </p:spPr>
        <p:txBody>
          <a:bodyPr wrap="square" rtlCol="0">
            <a:spAutoFit/>
          </a:bodyPr>
          <a:lstStyle/>
          <a:p>
            <a:pPr algn="ctr"/>
            <a:r>
              <a:rPr lang="nl-NL" sz="2800" b="1" dirty="0" smtClean="0"/>
              <a:t>Genesis 19: 9-11</a:t>
            </a:r>
          </a:p>
        </p:txBody>
      </p:sp>
      <p:sp>
        <p:nvSpPr>
          <p:cNvPr id="9" name="Tekstvak 8"/>
          <p:cNvSpPr txBox="1"/>
          <p:nvPr/>
        </p:nvSpPr>
        <p:spPr>
          <a:xfrm>
            <a:off x="755576" y="2897663"/>
            <a:ext cx="5975610" cy="923330"/>
          </a:xfrm>
          <a:prstGeom prst="rect">
            <a:avLst/>
          </a:prstGeom>
          <a:noFill/>
        </p:spPr>
        <p:txBody>
          <a:bodyPr wrap="none" rtlCol="0">
            <a:spAutoFit/>
          </a:bodyPr>
          <a:lstStyle/>
          <a:p>
            <a:r>
              <a:rPr lang="nl-NL" dirty="0" smtClean="0"/>
              <a:t>&gt;  God neemt ook het </a:t>
            </a:r>
            <a:r>
              <a:rPr lang="nl-NL" i="1" dirty="0" smtClean="0"/>
              <a:t>teken</a:t>
            </a:r>
            <a:r>
              <a:rPr lang="nl-NL" dirty="0" smtClean="0"/>
              <a:t> van het verbond serieus (vers 14)</a:t>
            </a:r>
          </a:p>
          <a:p>
            <a:endParaRPr lang="nl-NL" dirty="0" smtClean="0"/>
          </a:p>
          <a:p>
            <a:r>
              <a:rPr lang="nl-NL" dirty="0"/>
              <a:t> </a:t>
            </a:r>
            <a:r>
              <a:rPr lang="nl-NL" dirty="0" smtClean="0"/>
              <a:t>    Voorbeeld? Lees over Mozes en </a:t>
            </a:r>
            <a:r>
              <a:rPr lang="nl-NL" dirty="0" err="1" smtClean="0"/>
              <a:t>Zippora</a:t>
            </a:r>
            <a:r>
              <a:rPr lang="nl-NL" dirty="0" smtClean="0"/>
              <a:t> in Exodus 4: 24-26.</a:t>
            </a:r>
            <a:endParaRPr lang="nl-NL" dirty="0"/>
          </a:p>
        </p:txBody>
      </p:sp>
    </p:spTree>
    <p:extLst>
      <p:ext uri="{BB962C8B-B14F-4D97-AF65-F5344CB8AC3E}">
        <p14:creationId xmlns:p14="http://schemas.microsoft.com/office/powerpoint/2010/main" val="52530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6912" r="5121"/>
          <a:stretch/>
        </p:blipFill>
        <p:spPr>
          <a:xfrm>
            <a:off x="0" y="0"/>
            <a:ext cx="9144000" cy="6943870"/>
          </a:xfrm>
          <a:prstGeom prst="rect">
            <a:avLst/>
          </a:prstGeom>
        </p:spPr>
      </p:pic>
      <p:sp>
        <p:nvSpPr>
          <p:cNvPr id="2" name="Tekstvak 1"/>
          <p:cNvSpPr txBox="1"/>
          <p:nvPr/>
        </p:nvSpPr>
        <p:spPr>
          <a:xfrm>
            <a:off x="1745499" y="332656"/>
            <a:ext cx="7398501" cy="923330"/>
          </a:xfrm>
          <a:prstGeom prst="rect">
            <a:avLst/>
          </a:prstGeom>
          <a:noFill/>
        </p:spPr>
        <p:txBody>
          <a:bodyPr wrap="square" rtlCol="0">
            <a:spAutoFit/>
          </a:bodyPr>
          <a:lstStyle/>
          <a:p>
            <a:pPr algn="ctr"/>
            <a:r>
              <a:rPr lang="nl-NL" sz="5400" dirty="0" smtClean="0">
                <a:solidFill>
                  <a:schemeClr val="bg1"/>
                </a:solidFill>
                <a:effectLst>
                  <a:outerShdw blurRad="38100" dist="38100" dir="2700000" algn="tl">
                    <a:srgbClr val="000000">
                      <a:alpha val="43137"/>
                    </a:srgbClr>
                  </a:outerShdw>
                </a:effectLst>
                <a:latin typeface="Broadway" panose="04040905080B02020502" pitchFamily="82" charset="0"/>
              </a:rPr>
              <a:t>Ik ben gedoopt?!</a:t>
            </a:r>
            <a:endParaRPr lang="nl-NL" sz="5400" dirty="0">
              <a:solidFill>
                <a:schemeClr val="bg1"/>
              </a:solidFill>
              <a:effectLst>
                <a:outerShdw blurRad="38100" dist="38100" dir="2700000" algn="tl">
                  <a:srgbClr val="000000">
                    <a:alpha val="43137"/>
                  </a:srgbClr>
                </a:outerShdw>
              </a:effectLst>
              <a:latin typeface="Broadway" panose="04040905080B02020502" pitchFamily="82" charset="0"/>
            </a:endParaRPr>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5449079"/>
            <a:ext cx="2644070" cy="1268760"/>
          </a:xfrm>
          <a:prstGeom prst="rect">
            <a:avLst/>
          </a:prstGeom>
        </p:spPr>
      </p:pic>
      <p:sp>
        <p:nvSpPr>
          <p:cNvPr id="9" name="Tekstvak 8"/>
          <p:cNvSpPr txBox="1"/>
          <p:nvPr/>
        </p:nvSpPr>
        <p:spPr>
          <a:xfrm>
            <a:off x="-196722" y="332656"/>
            <a:ext cx="2372274" cy="1200329"/>
          </a:xfrm>
          <a:prstGeom prst="rect">
            <a:avLst/>
          </a:prstGeom>
          <a:noFill/>
        </p:spPr>
        <p:txBody>
          <a:bodyPr wrap="square" rtlCol="0">
            <a:spAutoFit/>
          </a:bodyPr>
          <a:lstStyle/>
          <a:p>
            <a:pPr algn="ctr"/>
            <a:r>
              <a:rPr lang="nl-NL" sz="7200" dirty="0">
                <a:solidFill>
                  <a:schemeClr val="bg1"/>
                </a:solidFill>
                <a:effectLst>
                  <a:outerShdw blurRad="38100" dist="38100" dir="2700000" algn="tl">
                    <a:srgbClr val="000000">
                      <a:alpha val="43137"/>
                    </a:srgbClr>
                  </a:outerShdw>
                </a:effectLst>
                <a:latin typeface="Broadway" panose="04040905080B02020502" pitchFamily="82" charset="0"/>
              </a:rPr>
              <a:t>1</a:t>
            </a:r>
          </a:p>
        </p:txBody>
      </p:sp>
      <p:sp>
        <p:nvSpPr>
          <p:cNvPr id="4" name="Ovaal 3"/>
          <p:cNvSpPr/>
          <p:nvPr/>
        </p:nvSpPr>
        <p:spPr>
          <a:xfrm>
            <a:off x="233331" y="202628"/>
            <a:ext cx="1512168" cy="1512168"/>
          </a:xfrm>
          <a:prstGeom prst="ellipse">
            <a:avLst/>
          </a:prstGeom>
          <a:noFill/>
          <a:ln w="57150"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8351912" y="6682260"/>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Ppt01</a:t>
            </a:r>
            <a:endParaRPr lang="nl-NL" sz="1100" b="1" dirty="0">
              <a:solidFill>
                <a:schemeClr val="bg1">
                  <a:lumMod val="50000"/>
                </a:schemeClr>
              </a:solidFill>
            </a:endParaRP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30" y="5512290"/>
            <a:ext cx="1674373" cy="1205549"/>
          </a:xfrm>
          <a:prstGeom prst="rect">
            <a:avLst/>
          </a:prstGeom>
        </p:spPr>
      </p:pic>
    </p:spTree>
    <p:extLst>
      <p:ext uri="{BB962C8B-B14F-4D97-AF65-F5344CB8AC3E}">
        <p14:creationId xmlns:p14="http://schemas.microsoft.com/office/powerpoint/2010/main" val="2126328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Ppt19</a:t>
            </a:r>
            <a:endParaRPr lang="nl-NL" sz="1100" b="1" dirty="0">
              <a:solidFill>
                <a:schemeClr val="bg1">
                  <a:lumMod val="50000"/>
                </a:schemeClr>
              </a:solidFill>
            </a:endParaRPr>
          </a:p>
        </p:txBody>
      </p:sp>
      <p:pic>
        <p:nvPicPr>
          <p:cNvPr id="2050" name="Picture 2" descr="http://media.merchantcircle.com/17170205/Water%20Drop_full.jpeg"/>
          <p:cNvPicPr>
            <a:picLocks noChangeAspect="1" noChangeArrowheads="1"/>
          </p:cNvPicPr>
          <p:nvPr/>
        </p:nvPicPr>
        <p:blipFill rotWithShape="1">
          <a:blip r:embed="rId2">
            <a:extLst>
              <a:ext uri="{28A0092B-C50C-407E-A947-70E740481C1C}">
                <a14:useLocalDpi xmlns:a14="http://schemas.microsoft.com/office/drawing/2010/main" val="0"/>
              </a:ext>
            </a:extLst>
          </a:blip>
          <a:srcRect l="4286" r="2162"/>
          <a:stretch/>
        </p:blipFill>
        <p:spPr bwMode="auto">
          <a:xfrm>
            <a:off x="-1" y="0"/>
            <a:ext cx="8559225" cy="685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8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p:nvPr/>
        </p:nvPicPr>
        <p:blipFill>
          <a:blip r:embed="rId2" cstate="print">
            <a:extLst>
              <a:ext uri="{28A0092B-C50C-407E-A947-70E740481C1C}">
                <a14:useLocalDpi xmlns:a14="http://schemas.microsoft.com/office/drawing/2010/main" val="0"/>
              </a:ext>
            </a:extLst>
          </a:blip>
          <a:stretch>
            <a:fillRect/>
          </a:stretch>
        </p:blipFill>
        <p:spPr>
          <a:xfrm>
            <a:off x="467544" y="240994"/>
            <a:ext cx="7704856" cy="6212342"/>
          </a:xfrm>
          <a:prstGeom prst="rect">
            <a:avLst/>
          </a:prstGeom>
        </p:spPr>
      </p:pic>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Ppt20</a:t>
            </a:r>
            <a:endParaRPr lang="nl-NL" sz="1100" b="1" dirty="0">
              <a:solidFill>
                <a:schemeClr val="bg1">
                  <a:lumMod val="50000"/>
                </a:schemeClr>
              </a:solidFill>
            </a:endParaRPr>
          </a:p>
        </p:txBody>
      </p:sp>
      <p:sp>
        <p:nvSpPr>
          <p:cNvPr id="6" name="Tekstvak 5"/>
          <p:cNvSpPr txBox="1"/>
          <p:nvPr/>
        </p:nvSpPr>
        <p:spPr>
          <a:xfrm>
            <a:off x="220900" y="240994"/>
            <a:ext cx="2854820" cy="400110"/>
          </a:xfrm>
          <a:prstGeom prst="rect">
            <a:avLst/>
          </a:prstGeom>
          <a:noFill/>
        </p:spPr>
        <p:txBody>
          <a:bodyPr wrap="none" rtlCol="0">
            <a:spAutoFit/>
          </a:bodyPr>
          <a:lstStyle/>
          <a:p>
            <a:r>
              <a:rPr lang="nl-NL" sz="2000" b="1" dirty="0" smtClean="0"/>
              <a:t>Invulschema opdracht 11</a:t>
            </a:r>
            <a:endParaRPr lang="nl-NL" sz="2000" b="1" dirty="0"/>
          </a:p>
        </p:txBody>
      </p:sp>
    </p:spTree>
    <p:extLst>
      <p:ext uri="{BB962C8B-B14F-4D97-AF65-F5344CB8AC3E}">
        <p14:creationId xmlns:p14="http://schemas.microsoft.com/office/powerpoint/2010/main" val="4158045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Ppt21</a:t>
            </a:r>
            <a:endParaRPr lang="nl-NL" sz="1100" b="1" dirty="0">
              <a:solidFill>
                <a:schemeClr val="bg1">
                  <a:lumMod val="50000"/>
                </a:schemeClr>
              </a:solidFill>
            </a:endParaRPr>
          </a:p>
        </p:txBody>
      </p:sp>
      <p:sp>
        <p:nvSpPr>
          <p:cNvPr id="6" name="Tekstvak 5"/>
          <p:cNvSpPr txBox="1"/>
          <p:nvPr/>
        </p:nvSpPr>
        <p:spPr>
          <a:xfrm>
            <a:off x="179512" y="332656"/>
            <a:ext cx="2854051" cy="400110"/>
          </a:xfrm>
          <a:prstGeom prst="rect">
            <a:avLst/>
          </a:prstGeom>
          <a:noFill/>
        </p:spPr>
        <p:txBody>
          <a:bodyPr wrap="none" rtlCol="0">
            <a:spAutoFit/>
          </a:bodyPr>
          <a:lstStyle/>
          <a:p>
            <a:r>
              <a:rPr lang="nl-NL" sz="2000" b="1" dirty="0" smtClean="0"/>
              <a:t>Antwoorden opdracht 11</a:t>
            </a:r>
            <a:endParaRPr lang="nl-NL" sz="2000" b="1" dirty="0"/>
          </a:p>
        </p:txBody>
      </p:sp>
      <p:pic>
        <p:nvPicPr>
          <p:cNvPr id="8" name="Afbeelding 7"/>
          <p:cNvPicPr/>
          <p:nvPr/>
        </p:nvPicPr>
        <p:blipFill rotWithShape="1">
          <a:blip r:embed="rId2" cstate="print">
            <a:extLst>
              <a:ext uri="{28A0092B-C50C-407E-A947-70E740481C1C}">
                <a14:useLocalDpi xmlns:a14="http://schemas.microsoft.com/office/drawing/2010/main" val="0"/>
              </a:ext>
            </a:extLst>
          </a:blip>
          <a:srcRect t="7750"/>
          <a:stretch/>
        </p:blipFill>
        <p:spPr>
          <a:xfrm>
            <a:off x="539552" y="732766"/>
            <a:ext cx="7930472" cy="5720570"/>
          </a:xfrm>
          <a:prstGeom prst="rect">
            <a:avLst/>
          </a:prstGeom>
        </p:spPr>
      </p:pic>
    </p:spTree>
    <p:extLst>
      <p:ext uri="{BB962C8B-B14F-4D97-AF65-F5344CB8AC3E}">
        <p14:creationId xmlns:p14="http://schemas.microsoft.com/office/powerpoint/2010/main" val="2613910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1412776"/>
            <a:ext cx="8099276" cy="3437130"/>
          </a:xfrm>
          <a:prstGeom prst="rect">
            <a:avLst/>
          </a:prstGeom>
        </p:spPr>
      </p:pic>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Ppt22</a:t>
            </a:r>
            <a:endParaRPr lang="nl-NL" sz="1100" b="1" dirty="0">
              <a:solidFill>
                <a:schemeClr val="bg1">
                  <a:lumMod val="50000"/>
                </a:schemeClr>
              </a:solidFill>
            </a:endParaRPr>
          </a:p>
        </p:txBody>
      </p:sp>
      <p:sp>
        <p:nvSpPr>
          <p:cNvPr id="8" name="Tekstvak 7"/>
          <p:cNvSpPr txBox="1"/>
          <p:nvPr/>
        </p:nvSpPr>
        <p:spPr>
          <a:xfrm>
            <a:off x="279241" y="410841"/>
            <a:ext cx="1494320" cy="400110"/>
          </a:xfrm>
          <a:prstGeom prst="rect">
            <a:avLst/>
          </a:prstGeom>
          <a:noFill/>
        </p:spPr>
        <p:txBody>
          <a:bodyPr wrap="none" rtlCol="0">
            <a:spAutoFit/>
          </a:bodyPr>
          <a:lstStyle/>
          <a:p>
            <a:r>
              <a:rPr lang="nl-NL" sz="2000" b="1" dirty="0" smtClean="0"/>
              <a:t>Opdracht 12</a:t>
            </a:r>
            <a:endParaRPr lang="nl-NL" sz="2000" b="1" dirty="0"/>
          </a:p>
        </p:txBody>
      </p:sp>
      <p:sp>
        <p:nvSpPr>
          <p:cNvPr id="9" name="Tekstvak 8"/>
          <p:cNvSpPr txBox="1"/>
          <p:nvPr/>
        </p:nvSpPr>
        <p:spPr>
          <a:xfrm>
            <a:off x="395535" y="822850"/>
            <a:ext cx="4655249" cy="369332"/>
          </a:xfrm>
          <a:prstGeom prst="rect">
            <a:avLst/>
          </a:prstGeom>
          <a:noFill/>
        </p:spPr>
        <p:txBody>
          <a:bodyPr wrap="none" rtlCol="0">
            <a:spAutoFit/>
          </a:bodyPr>
          <a:lstStyle/>
          <a:p>
            <a:r>
              <a:rPr lang="nl-NL" dirty="0" smtClean="0"/>
              <a:t>Wat denk jij? Zet een kruisje in het goede vakje.</a:t>
            </a:r>
            <a:endParaRPr lang="nl-NL" dirty="0"/>
          </a:p>
        </p:txBody>
      </p:sp>
    </p:spTree>
    <p:extLst>
      <p:ext uri="{BB962C8B-B14F-4D97-AF65-F5344CB8AC3E}">
        <p14:creationId xmlns:p14="http://schemas.microsoft.com/office/powerpoint/2010/main" val="2331692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6912" r="5121"/>
          <a:stretch/>
        </p:blipFill>
        <p:spPr>
          <a:xfrm>
            <a:off x="0" y="0"/>
            <a:ext cx="9144000" cy="6943870"/>
          </a:xfrm>
          <a:prstGeom prst="rect">
            <a:avLst/>
          </a:prstGeom>
        </p:spPr>
      </p:pic>
      <p:sp>
        <p:nvSpPr>
          <p:cNvPr id="2" name="Tekstvak 1"/>
          <p:cNvSpPr txBox="1"/>
          <p:nvPr/>
        </p:nvSpPr>
        <p:spPr>
          <a:xfrm>
            <a:off x="1745499" y="332656"/>
            <a:ext cx="7398501" cy="923330"/>
          </a:xfrm>
          <a:prstGeom prst="rect">
            <a:avLst/>
          </a:prstGeom>
          <a:noFill/>
        </p:spPr>
        <p:txBody>
          <a:bodyPr wrap="square" rtlCol="0">
            <a:spAutoFit/>
          </a:bodyPr>
          <a:lstStyle/>
          <a:p>
            <a:pPr algn="ctr"/>
            <a:r>
              <a:rPr lang="nl-NL" sz="5400" dirty="0" smtClean="0">
                <a:solidFill>
                  <a:schemeClr val="bg1"/>
                </a:solidFill>
                <a:effectLst>
                  <a:outerShdw blurRad="38100" dist="38100" dir="2700000" algn="tl">
                    <a:srgbClr val="000000">
                      <a:alpha val="43137"/>
                    </a:srgbClr>
                  </a:outerShdw>
                </a:effectLst>
                <a:latin typeface="Broadway" panose="04040905080B02020502" pitchFamily="82" charset="0"/>
              </a:rPr>
              <a:t>Ik ben gedoopt!</a:t>
            </a:r>
            <a:endParaRPr lang="nl-NL" sz="5400" dirty="0">
              <a:solidFill>
                <a:schemeClr val="bg1"/>
              </a:solidFill>
              <a:effectLst>
                <a:outerShdw blurRad="38100" dist="38100" dir="2700000" algn="tl">
                  <a:srgbClr val="000000">
                    <a:alpha val="43137"/>
                  </a:srgbClr>
                </a:outerShdw>
              </a:effectLst>
              <a:latin typeface="Broadway" panose="04040905080B02020502" pitchFamily="82" charset="0"/>
            </a:endParaRPr>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5449079"/>
            <a:ext cx="2644070" cy="1268760"/>
          </a:xfrm>
          <a:prstGeom prst="rect">
            <a:avLst/>
          </a:prstGeom>
        </p:spPr>
      </p:pic>
      <p:sp>
        <p:nvSpPr>
          <p:cNvPr id="9" name="Tekstvak 8"/>
          <p:cNvSpPr txBox="1"/>
          <p:nvPr/>
        </p:nvSpPr>
        <p:spPr>
          <a:xfrm>
            <a:off x="-196722" y="332656"/>
            <a:ext cx="2372274" cy="1200329"/>
          </a:xfrm>
          <a:prstGeom prst="rect">
            <a:avLst/>
          </a:prstGeom>
          <a:noFill/>
        </p:spPr>
        <p:txBody>
          <a:bodyPr wrap="square" rtlCol="0">
            <a:spAutoFit/>
          </a:bodyPr>
          <a:lstStyle/>
          <a:p>
            <a:pPr algn="ctr"/>
            <a:r>
              <a:rPr lang="nl-NL" sz="7200" dirty="0">
                <a:solidFill>
                  <a:schemeClr val="bg1"/>
                </a:solidFill>
                <a:effectLst>
                  <a:outerShdw blurRad="38100" dist="38100" dir="2700000" algn="tl">
                    <a:srgbClr val="000000">
                      <a:alpha val="43137"/>
                    </a:srgbClr>
                  </a:outerShdw>
                </a:effectLst>
                <a:latin typeface="Broadway" panose="04040905080B02020502" pitchFamily="82" charset="0"/>
              </a:rPr>
              <a:t>4</a:t>
            </a:r>
          </a:p>
        </p:txBody>
      </p:sp>
      <p:sp>
        <p:nvSpPr>
          <p:cNvPr id="4" name="Ovaal 3"/>
          <p:cNvSpPr/>
          <p:nvPr/>
        </p:nvSpPr>
        <p:spPr>
          <a:xfrm>
            <a:off x="233331" y="202628"/>
            <a:ext cx="1512168" cy="1512168"/>
          </a:xfrm>
          <a:prstGeom prst="ellipse">
            <a:avLst/>
          </a:prstGeom>
          <a:noFill/>
          <a:ln w="57150"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8351912" y="6682260"/>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Ppt23</a:t>
            </a:r>
            <a:endParaRPr lang="nl-NL" sz="1100" b="1" dirty="0">
              <a:solidFill>
                <a:schemeClr val="bg1">
                  <a:lumMod val="50000"/>
                </a:schemeClr>
              </a:solidFill>
            </a:endParaRP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5400648"/>
            <a:ext cx="1780016" cy="1281612"/>
          </a:xfrm>
          <a:prstGeom prst="rect">
            <a:avLst/>
          </a:prstGeom>
        </p:spPr>
      </p:pic>
    </p:spTree>
    <p:extLst>
      <p:ext uri="{BB962C8B-B14F-4D97-AF65-F5344CB8AC3E}">
        <p14:creationId xmlns:p14="http://schemas.microsoft.com/office/powerpoint/2010/main" val="269496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Ppt24</a:t>
            </a:r>
            <a:endParaRPr lang="nl-NL" sz="1100" b="1" dirty="0">
              <a:solidFill>
                <a:schemeClr val="bg1">
                  <a:lumMod val="50000"/>
                </a:schemeClr>
              </a:solidFill>
            </a:endParaRPr>
          </a:p>
        </p:txBody>
      </p:sp>
      <p:sp>
        <p:nvSpPr>
          <p:cNvPr id="6" name="Tekstvak 5"/>
          <p:cNvSpPr txBox="1"/>
          <p:nvPr/>
        </p:nvSpPr>
        <p:spPr>
          <a:xfrm>
            <a:off x="279241" y="410841"/>
            <a:ext cx="1494320" cy="400110"/>
          </a:xfrm>
          <a:prstGeom prst="rect">
            <a:avLst/>
          </a:prstGeom>
          <a:noFill/>
        </p:spPr>
        <p:txBody>
          <a:bodyPr wrap="none" rtlCol="0">
            <a:spAutoFit/>
          </a:bodyPr>
          <a:lstStyle/>
          <a:p>
            <a:r>
              <a:rPr lang="nl-NL" sz="2000" b="1" dirty="0" smtClean="0"/>
              <a:t>Opdracht 13</a:t>
            </a:r>
          </a:p>
        </p:txBody>
      </p:sp>
      <p:sp>
        <p:nvSpPr>
          <p:cNvPr id="8" name="Tekstvak 7"/>
          <p:cNvSpPr txBox="1"/>
          <p:nvPr/>
        </p:nvSpPr>
        <p:spPr>
          <a:xfrm>
            <a:off x="406690" y="957873"/>
            <a:ext cx="8152534" cy="523220"/>
          </a:xfrm>
          <a:prstGeom prst="rect">
            <a:avLst/>
          </a:prstGeom>
          <a:noFill/>
        </p:spPr>
        <p:txBody>
          <a:bodyPr wrap="square" rtlCol="0">
            <a:spAutoFit/>
          </a:bodyPr>
          <a:lstStyle/>
          <a:p>
            <a:pPr algn="ctr"/>
            <a:r>
              <a:rPr lang="nl-NL" sz="2800" b="1" dirty="0" smtClean="0"/>
              <a:t>Doopformulier</a:t>
            </a:r>
          </a:p>
        </p:txBody>
      </p:sp>
      <p:graphicFrame>
        <p:nvGraphicFramePr>
          <p:cNvPr id="3" name="Tabel 2"/>
          <p:cNvGraphicFramePr>
            <a:graphicFrameLocks noGrp="1"/>
          </p:cNvGraphicFramePr>
          <p:nvPr>
            <p:extLst>
              <p:ext uri="{D42A27DB-BD31-4B8C-83A1-F6EECF244321}">
                <p14:modId xmlns:p14="http://schemas.microsoft.com/office/powerpoint/2010/main" val="1618184147"/>
              </p:ext>
            </p:extLst>
          </p:nvPr>
        </p:nvGraphicFramePr>
        <p:xfrm>
          <a:off x="611560" y="1844824"/>
          <a:ext cx="7848872" cy="565404"/>
        </p:xfrm>
        <a:graphic>
          <a:graphicData uri="http://schemas.openxmlformats.org/drawingml/2006/table">
            <a:tbl>
              <a:tblPr firstRow="1" firstCol="1" bandRow="1"/>
              <a:tblGrid>
                <a:gridCol w="7848872"/>
              </a:tblGrid>
              <a:tr h="0">
                <a:tc>
                  <a:txBody>
                    <a:bodyPr/>
                    <a:lstStyle/>
                    <a:p>
                      <a:pPr>
                        <a:lnSpc>
                          <a:spcPct val="115000"/>
                        </a:lnSpc>
                        <a:spcBef>
                          <a:spcPts val="600"/>
                        </a:spcBef>
                        <a:spcAft>
                          <a:spcPts val="0"/>
                        </a:spcAft>
                      </a:pPr>
                      <a:r>
                        <a:rPr lang="nl-NL" sz="1400" b="1" dirty="0">
                          <a:effectLst/>
                          <a:latin typeface="Calibri"/>
                          <a:ea typeface="Calibri"/>
                          <a:cs typeface="Times New Roman"/>
                        </a:rPr>
                        <a:t>Formulier om de Heilige Doop te bedienen aan de kleine kinderen van de gelovigen</a:t>
                      </a:r>
                      <a:endParaRPr lang="nl-NL" sz="1400" dirty="0">
                        <a:effectLst/>
                        <a:latin typeface="Calibri"/>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0">
                <a:tc>
                  <a:txBody>
                    <a:bodyPr/>
                    <a:lstStyle/>
                    <a:p>
                      <a:pPr>
                        <a:lnSpc>
                          <a:spcPct val="150000"/>
                        </a:lnSpc>
                        <a:spcBef>
                          <a:spcPts val="600"/>
                        </a:spcBef>
                        <a:spcAft>
                          <a:spcPts val="0"/>
                        </a:spcAft>
                      </a:pPr>
                      <a:r>
                        <a:rPr lang="nl-NL" sz="1400" dirty="0">
                          <a:effectLst/>
                          <a:latin typeface="Calibri"/>
                          <a:ea typeface="Calibri"/>
                          <a:cs typeface="Times New Roman"/>
                        </a:rPr>
                        <a:t>Voor de Heilige Doop zijn drie dingen heel belangrijk: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2738347977"/>
              </p:ext>
            </p:extLst>
          </p:nvPr>
        </p:nvGraphicFramePr>
        <p:xfrm>
          <a:off x="611560" y="2852936"/>
          <a:ext cx="7848872" cy="1845564"/>
        </p:xfrm>
        <a:graphic>
          <a:graphicData uri="http://schemas.openxmlformats.org/drawingml/2006/table">
            <a:tbl>
              <a:tblPr firstRow="1" firstCol="1" bandRow="1"/>
              <a:tblGrid>
                <a:gridCol w="7848872"/>
              </a:tblGrid>
              <a:tr h="0">
                <a:tc>
                  <a:txBody>
                    <a:bodyPr/>
                    <a:lstStyle/>
                    <a:p>
                      <a:pPr marL="342900" lvl="0" indent="-342900">
                        <a:lnSpc>
                          <a:spcPct val="115000"/>
                        </a:lnSpc>
                        <a:spcBef>
                          <a:spcPts val="600"/>
                        </a:spcBef>
                        <a:spcAft>
                          <a:spcPts val="0"/>
                        </a:spcAft>
                        <a:buFont typeface="+mj-lt"/>
                        <a:buAutoNum type="arabicParenBoth"/>
                      </a:pPr>
                      <a:r>
                        <a:rPr lang="nl-NL" sz="1400" dirty="0">
                          <a:effectLst/>
                          <a:latin typeface="Calibri"/>
                          <a:ea typeface="Calibri"/>
                          <a:cs typeface="Times New Roman"/>
                        </a:rPr>
                        <a:t>………………………………………………………………………..</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0">
                <a:tc>
                  <a:txBody>
                    <a:bodyPr/>
                    <a:lstStyle/>
                    <a:p>
                      <a:pPr>
                        <a:lnSpc>
                          <a:spcPct val="150000"/>
                        </a:lnSpc>
                        <a:spcBef>
                          <a:spcPts val="600"/>
                        </a:spcBef>
                        <a:spcAft>
                          <a:spcPts val="0"/>
                        </a:spcAft>
                      </a:pPr>
                      <a:r>
                        <a:rPr lang="nl-NL" sz="1400" i="1" dirty="0">
                          <a:effectLst/>
                          <a:latin typeface="Calibri"/>
                          <a:ea typeface="Calibri"/>
                          <a:cs typeface="Times New Roman"/>
                        </a:rPr>
                        <a:t>In de eerste plaats</a:t>
                      </a:r>
                      <a:r>
                        <a:rPr lang="nl-NL" sz="1400" dirty="0">
                          <a:effectLst/>
                          <a:latin typeface="Calibri"/>
                          <a:ea typeface="Calibri"/>
                          <a:cs typeface="Times New Roman"/>
                        </a:rPr>
                        <a:t> zijn wij met onze kinderen in zonde ontvangen en geboren. Daarom rust de toorn van God op ons. Alleen als we wedergeboren worden kunnen we in Zijn rijk komen. Dat laat ons het ondergaan in en de besprenkeling met het doopwater zien. Daaraan zien wij de onreinheid van ons hart. We worden opgeroepen om bedroefd te zijn over onze zonden en klein te worden voor God. Ook om en onze reiniging en zaligheid niet bij onszelf maar buiten ons te zoeken.</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sp>
        <p:nvSpPr>
          <p:cNvPr id="9" name="Tekstvak 8"/>
          <p:cNvSpPr txBox="1"/>
          <p:nvPr/>
        </p:nvSpPr>
        <p:spPr>
          <a:xfrm>
            <a:off x="6948264" y="6159787"/>
            <a:ext cx="1093184" cy="276999"/>
          </a:xfrm>
          <a:prstGeom prst="rect">
            <a:avLst/>
          </a:prstGeom>
          <a:noFill/>
        </p:spPr>
        <p:txBody>
          <a:bodyPr wrap="none" rtlCol="0">
            <a:spAutoFit/>
          </a:bodyPr>
          <a:lstStyle/>
          <a:p>
            <a:r>
              <a:rPr lang="nl-NL" sz="1200" dirty="0" smtClean="0"/>
              <a:t>Lees verder &gt;&gt;</a:t>
            </a:r>
            <a:endParaRPr lang="nl-NL" sz="1200" dirty="0"/>
          </a:p>
        </p:txBody>
      </p:sp>
    </p:spTree>
    <p:extLst>
      <p:ext uri="{BB962C8B-B14F-4D97-AF65-F5344CB8AC3E}">
        <p14:creationId xmlns:p14="http://schemas.microsoft.com/office/powerpoint/2010/main" val="1019258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Ppt25</a:t>
            </a:r>
            <a:endParaRPr lang="nl-NL" sz="1100" b="1" dirty="0">
              <a:solidFill>
                <a:schemeClr val="bg1">
                  <a:lumMod val="50000"/>
                </a:schemeClr>
              </a:solidFill>
            </a:endParaRPr>
          </a:p>
        </p:txBody>
      </p:sp>
      <p:sp>
        <p:nvSpPr>
          <p:cNvPr id="6" name="Tekstvak 5"/>
          <p:cNvSpPr txBox="1"/>
          <p:nvPr/>
        </p:nvSpPr>
        <p:spPr>
          <a:xfrm>
            <a:off x="6948264" y="6159787"/>
            <a:ext cx="1093184" cy="276999"/>
          </a:xfrm>
          <a:prstGeom prst="rect">
            <a:avLst/>
          </a:prstGeom>
          <a:noFill/>
        </p:spPr>
        <p:txBody>
          <a:bodyPr wrap="none" rtlCol="0">
            <a:spAutoFit/>
          </a:bodyPr>
          <a:lstStyle/>
          <a:p>
            <a:r>
              <a:rPr lang="nl-NL" sz="1200" dirty="0" smtClean="0"/>
              <a:t>Lees verder &gt;&gt;</a:t>
            </a:r>
            <a:endParaRPr lang="nl-NL" sz="1200" dirty="0"/>
          </a:p>
        </p:txBody>
      </p:sp>
      <p:sp>
        <p:nvSpPr>
          <p:cNvPr id="7" name="Tekstvak 6"/>
          <p:cNvSpPr txBox="1"/>
          <p:nvPr/>
        </p:nvSpPr>
        <p:spPr>
          <a:xfrm>
            <a:off x="467544" y="476672"/>
            <a:ext cx="3175100" cy="369332"/>
          </a:xfrm>
          <a:prstGeom prst="rect">
            <a:avLst/>
          </a:prstGeom>
          <a:noFill/>
        </p:spPr>
        <p:txBody>
          <a:bodyPr wrap="none" rtlCol="0">
            <a:spAutoFit/>
          </a:bodyPr>
          <a:lstStyle/>
          <a:p>
            <a:r>
              <a:rPr lang="nl-NL" b="1" dirty="0" smtClean="0"/>
              <a:t>Vervolg van het doopformulier:</a:t>
            </a:r>
            <a:endParaRPr lang="nl-NL" b="1" dirty="0"/>
          </a:p>
        </p:txBody>
      </p:sp>
      <p:graphicFrame>
        <p:nvGraphicFramePr>
          <p:cNvPr id="3" name="Tabel 2"/>
          <p:cNvGraphicFramePr>
            <a:graphicFrameLocks noGrp="1"/>
          </p:cNvGraphicFramePr>
          <p:nvPr>
            <p:extLst>
              <p:ext uri="{D42A27DB-BD31-4B8C-83A1-F6EECF244321}">
                <p14:modId xmlns:p14="http://schemas.microsoft.com/office/powerpoint/2010/main" val="1824508504"/>
              </p:ext>
            </p:extLst>
          </p:nvPr>
        </p:nvGraphicFramePr>
        <p:xfrm>
          <a:off x="611560" y="1196752"/>
          <a:ext cx="7848872" cy="4085844"/>
        </p:xfrm>
        <a:graphic>
          <a:graphicData uri="http://schemas.openxmlformats.org/drawingml/2006/table">
            <a:tbl>
              <a:tblPr firstRow="1" firstCol="1" bandRow="1"/>
              <a:tblGrid>
                <a:gridCol w="7848872"/>
              </a:tblGrid>
              <a:tr h="0">
                <a:tc>
                  <a:txBody>
                    <a:bodyPr/>
                    <a:lstStyle/>
                    <a:p>
                      <a:pPr marL="0" lvl="0" indent="0">
                        <a:lnSpc>
                          <a:spcPct val="115000"/>
                        </a:lnSpc>
                        <a:spcBef>
                          <a:spcPts val="600"/>
                        </a:spcBef>
                        <a:spcAft>
                          <a:spcPts val="0"/>
                        </a:spcAft>
                        <a:buFont typeface="+mj-lt"/>
                        <a:buNone/>
                      </a:pPr>
                      <a:r>
                        <a:rPr lang="nl-NL" sz="1400" dirty="0" smtClean="0">
                          <a:effectLst/>
                          <a:latin typeface="Calibri"/>
                          <a:ea typeface="Calibri"/>
                          <a:cs typeface="Times New Roman"/>
                        </a:rPr>
                        <a:t>(2)    ………………………………………………………………………..</a:t>
                      </a:r>
                      <a:endParaRPr lang="nl-NL" sz="1400" dirty="0">
                        <a:effectLst/>
                        <a:latin typeface="Calibri"/>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0">
                <a:tc>
                  <a:txBody>
                    <a:bodyPr/>
                    <a:lstStyle/>
                    <a:p>
                      <a:pPr>
                        <a:lnSpc>
                          <a:spcPct val="150000"/>
                        </a:lnSpc>
                        <a:spcBef>
                          <a:spcPts val="600"/>
                        </a:spcBef>
                        <a:spcAft>
                          <a:spcPts val="0"/>
                        </a:spcAft>
                      </a:pPr>
                      <a:r>
                        <a:rPr lang="nl-NL" sz="1400" i="1">
                          <a:effectLst/>
                          <a:latin typeface="Calibri"/>
                          <a:ea typeface="Calibri"/>
                          <a:cs typeface="Times New Roman"/>
                        </a:rPr>
                        <a:t>In de tweede plaats</a:t>
                      </a:r>
                      <a:r>
                        <a:rPr lang="nl-NL" sz="1400">
                          <a:effectLst/>
                          <a:latin typeface="Calibri"/>
                          <a:ea typeface="Calibri"/>
                          <a:cs typeface="Times New Roman"/>
                        </a:rPr>
                        <a:t> onderwijst en verzegelt de Heilige Doop ons de afwassing van onze zonden door Jezus Christus. Daarom worden we gedoopt in de Naam van de Vader, de Zoon en de Heilige Geest.</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dash"/>
                      <a:round/>
                      <a:headEnd type="none" w="med" len="med"/>
                      <a:tailEnd type="none" w="med" len="med"/>
                    </a:lnB>
                  </a:tcPr>
                </a:tc>
              </a:tr>
              <a:tr h="0">
                <a:tc>
                  <a:txBody>
                    <a:bodyPr/>
                    <a:lstStyle/>
                    <a:p>
                      <a:pPr>
                        <a:lnSpc>
                          <a:spcPct val="150000"/>
                        </a:lnSpc>
                        <a:spcBef>
                          <a:spcPts val="600"/>
                        </a:spcBef>
                        <a:spcAft>
                          <a:spcPts val="0"/>
                        </a:spcAft>
                      </a:pPr>
                      <a:r>
                        <a:rPr lang="nl-NL" sz="1400">
                          <a:effectLst/>
                          <a:latin typeface="Calibri"/>
                          <a:ea typeface="Calibri"/>
                          <a:cs typeface="Times New Roman"/>
                        </a:rPr>
                        <a:t>Gedoopt worden in de Naam van de </a:t>
                      </a:r>
                      <a:r>
                        <a:rPr lang="nl-NL" sz="1400" b="1">
                          <a:effectLst/>
                          <a:latin typeface="Calibri"/>
                          <a:ea typeface="Calibri"/>
                          <a:cs typeface="Times New Roman"/>
                        </a:rPr>
                        <a:t>Vader</a:t>
                      </a:r>
                      <a:r>
                        <a:rPr lang="nl-NL" sz="1400">
                          <a:effectLst/>
                          <a:latin typeface="Calibri"/>
                          <a:ea typeface="Calibri"/>
                          <a:cs typeface="Times New Roman"/>
                        </a:rPr>
                        <a:t> betekent dat Hij met ons een eeuwig verbond sluit. Hij neemt ons aan als Zijn kinderen. Ook zijn wij Zijn erfgenamen. Hij zorgt goed voor ons en Hij wendt alle kwaad van ons af. Of Hij gebruikt het kwade voor ons bestwil.</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r h="0">
                <a:tc>
                  <a:txBody>
                    <a:bodyPr/>
                    <a:lstStyle/>
                    <a:p>
                      <a:pPr>
                        <a:lnSpc>
                          <a:spcPct val="150000"/>
                        </a:lnSpc>
                        <a:spcBef>
                          <a:spcPts val="600"/>
                        </a:spcBef>
                        <a:spcAft>
                          <a:spcPts val="0"/>
                        </a:spcAft>
                      </a:pPr>
                      <a:r>
                        <a:rPr lang="nl-NL" sz="1400">
                          <a:effectLst/>
                          <a:latin typeface="Calibri"/>
                          <a:ea typeface="Calibri"/>
                          <a:cs typeface="Times New Roman"/>
                        </a:rPr>
                        <a:t>Gedoopt worden in de Naam van de </a:t>
                      </a:r>
                      <a:r>
                        <a:rPr lang="nl-NL" sz="1400" b="1">
                          <a:effectLst/>
                          <a:latin typeface="Calibri"/>
                          <a:ea typeface="Calibri"/>
                          <a:cs typeface="Times New Roman"/>
                        </a:rPr>
                        <a:t>Zoon</a:t>
                      </a:r>
                      <a:r>
                        <a:rPr lang="nl-NL" sz="1400">
                          <a:effectLst/>
                          <a:latin typeface="Calibri"/>
                          <a:ea typeface="Calibri"/>
                          <a:cs typeface="Times New Roman"/>
                        </a:rPr>
                        <a:t> betekent dat Hij onze zonden met Zijn bloed afwast. Door één te zijn met Hem (in Zijn dood en opstanding) bevrijdt Hij ons van onze zonden. In Hem zijn we rechtvaardig voor God.</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r h="0">
                <a:tc>
                  <a:txBody>
                    <a:bodyPr/>
                    <a:lstStyle/>
                    <a:p>
                      <a:pPr>
                        <a:lnSpc>
                          <a:spcPct val="150000"/>
                        </a:lnSpc>
                        <a:spcBef>
                          <a:spcPts val="600"/>
                        </a:spcBef>
                        <a:spcAft>
                          <a:spcPts val="0"/>
                        </a:spcAft>
                      </a:pPr>
                      <a:r>
                        <a:rPr lang="nl-NL" sz="1400" dirty="0">
                          <a:effectLst/>
                          <a:latin typeface="Calibri"/>
                          <a:ea typeface="Calibri"/>
                          <a:cs typeface="Times New Roman"/>
                        </a:rPr>
                        <a:t>Gedoopt worden in de Naam van de </a:t>
                      </a:r>
                      <a:r>
                        <a:rPr lang="nl-NL" sz="1400" b="1" dirty="0">
                          <a:effectLst/>
                          <a:latin typeface="Calibri"/>
                          <a:ea typeface="Calibri"/>
                          <a:cs typeface="Times New Roman"/>
                        </a:rPr>
                        <a:t>Heilige Geest</a:t>
                      </a:r>
                      <a:r>
                        <a:rPr lang="nl-NL" sz="1400" dirty="0">
                          <a:effectLst/>
                          <a:latin typeface="Calibri"/>
                          <a:ea typeface="Calibri"/>
                          <a:cs typeface="Times New Roman"/>
                        </a:rPr>
                        <a:t> betekent dat Hij ons ervan verzekert dat Hij in ons wil wonen. Zo heiligt Hij ons als mensen die in Christus zijn. Alles wat we in Christus hebben eigent de Heilige Geest ons toe. Dat is: de afwassing van onze zonden en de vernieuwing van ons leven die elke dag nodig is. Dat doet Hij totdat wij eenmaal met alle uitverkorenen het eeuwige leven zullen ontvangen.</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2450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Ppt26</a:t>
            </a:r>
            <a:endParaRPr lang="nl-NL" sz="1100" b="1" dirty="0">
              <a:solidFill>
                <a:schemeClr val="bg1">
                  <a:lumMod val="50000"/>
                </a:schemeClr>
              </a:solidFill>
            </a:endParaRPr>
          </a:p>
        </p:txBody>
      </p:sp>
      <p:sp>
        <p:nvSpPr>
          <p:cNvPr id="7" name="Tekstvak 6"/>
          <p:cNvSpPr txBox="1"/>
          <p:nvPr/>
        </p:nvSpPr>
        <p:spPr>
          <a:xfrm>
            <a:off x="6948264" y="6159787"/>
            <a:ext cx="1093184" cy="276999"/>
          </a:xfrm>
          <a:prstGeom prst="rect">
            <a:avLst/>
          </a:prstGeom>
          <a:noFill/>
        </p:spPr>
        <p:txBody>
          <a:bodyPr wrap="none" rtlCol="0">
            <a:spAutoFit/>
          </a:bodyPr>
          <a:lstStyle/>
          <a:p>
            <a:r>
              <a:rPr lang="nl-NL" sz="1200" dirty="0" smtClean="0"/>
              <a:t>Lees verder &gt;&gt;</a:t>
            </a:r>
            <a:endParaRPr lang="nl-NL" sz="1200" dirty="0"/>
          </a:p>
        </p:txBody>
      </p:sp>
      <p:sp>
        <p:nvSpPr>
          <p:cNvPr id="8" name="Tekstvak 7"/>
          <p:cNvSpPr txBox="1"/>
          <p:nvPr/>
        </p:nvSpPr>
        <p:spPr>
          <a:xfrm>
            <a:off x="467544" y="476672"/>
            <a:ext cx="3175100" cy="369332"/>
          </a:xfrm>
          <a:prstGeom prst="rect">
            <a:avLst/>
          </a:prstGeom>
          <a:noFill/>
        </p:spPr>
        <p:txBody>
          <a:bodyPr wrap="none" rtlCol="0">
            <a:spAutoFit/>
          </a:bodyPr>
          <a:lstStyle/>
          <a:p>
            <a:r>
              <a:rPr lang="nl-NL" b="1" dirty="0" smtClean="0"/>
              <a:t>Vervolg van het doopformulier:</a:t>
            </a:r>
            <a:endParaRPr lang="nl-NL" b="1" dirty="0"/>
          </a:p>
        </p:txBody>
      </p:sp>
      <p:graphicFrame>
        <p:nvGraphicFramePr>
          <p:cNvPr id="2" name="Tabel 1"/>
          <p:cNvGraphicFramePr>
            <a:graphicFrameLocks noGrp="1"/>
          </p:cNvGraphicFramePr>
          <p:nvPr>
            <p:extLst>
              <p:ext uri="{D42A27DB-BD31-4B8C-83A1-F6EECF244321}">
                <p14:modId xmlns:p14="http://schemas.microsoft.com/office/powerpoint/2010/main" val="3315328334"/>
              </p:ext>
            </p:extLst>
          </p:nvPr>
        </p:nvGraphicFramePr>
        <p:xfrm>
          <a:off x="611560" y="1196752"/>
          <a:ext cx="7848872" cy="2881884"/>
        </p:xfrm>
        <a:graphic>
          <a:graphicData uri="http://schemas.openxmlformats.org/drawingml/2006/table">
            <a:tbl>
              <a:tblPr firstRow="1" firstCol="1" bandRow="1"/>
              <a:tblGrid>
                <a:gridCol w="7848872"/>
              </a:tblGrid>
              <a:tr h="0">
                <a:tc>
                  <a:txBody>
                    <a:bodyPr/>
                    <a:lstStyle/>
                    <a:p>
                      <a:pPr marL="0" lvl="0" indent="0">
                        <a:lnSpc>
                          <a:spcPct val="115000"/>
                        </a:lnSpc>
                        <a:spcBef>
                          <a:spcPts val="600"/>
                        </a:spcBef>
                        <a:spcAft>
                          <a:spcPts val="0"/>
                        </a:spcAft>
                        <a:buFont typeface="+mj-lt"/>
                        <a:buNone/>
                      </a:pPr>
                      <a:r>
                        <a:rPr lang="nl-NL" sz="1400" dirty="0" smtClean="0">
                          <a:effectLst/>
                          <a:latin typeface="Calibri"/>
                          <a:ea typeface="Calibri"/>
                          <a:cs typeface="Times New Roman"/>
                        </a:rPr>
                        <a:t>(3)    ………………………………………………………………………..</a:t>
                      </a:r>
                      <a:endParaRPr lang="nl-NL" sz="1400" dirty="0">
                        <a:effectLst/>
                        <a:latin typeface="Calibri"/>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0">
                <a:tc>
                  <a:txBody>
                    <a:bodyPr/>
                    <a:lstStyle/>
                    <a:p>
                      <a:pPr>
                        <a:lnSpc>
                          <a:spcPct val="150000"/>
                        </a:lnSpc>
                        <a:spcBef>
                          <a:spcPts val="600"/>
                        </a:spcBef>
                        <a:spcAft>
                          <a:spcPts val="0"/>
                        </a:spcAft>
                      </a:pPr>
                      <a:r>
                        <a:rPr lang="nl-NL" sz="1400" i="1" dirty="0">
                          <a:effectLst/>
                          <a:latin typeface="Calibri"/>
                          <a:ea typeface="Calibri"/>
                          <a:cs typeface="Times New Roman"/>
                        </a:rPr>
                        <a:t>In de derde plaats</a:t>
                      </a:r>
                      <a:r>
                        <a:rPr lang="nl-NL" sz="1400" dirty="0">
                          <a:effectLst/>
                          <a:latin typeface="Calibri"/>
                          <a:ea typeface="Calibri"/>
                          <a:cs typeface="Times New Roman"/>
                        </a:rPr>
                        <a:t> laat de Heilige Doop ons zien dat God van ons een nieuwe gehoorzaamheid vraagt. Dit houdt in dat wij deze enige God (Vader, Zoon en Heilige Geest) aanhangen, vertrouwen en liefhebben. Dat moeten we doen met alles wat in ons is (ons hart, ziel, verstand en al onze krachten). Het betekent ook dat wij niet leven zoals de wereld. En dat we onze zondige natuur doden en wandelen in een nieuw, godvruchtig leven.</a:t>
                      </a:r>
                    </a:p>
                    <a:p>
                      <a:pPr>
                        <a:lnSpc>
                          <a:spcPct val="150000"/>
                        </a:lnSpc>
                        <a:spcBef>
                          <a:spcPts val="600"/>
                        </a:spcBef>
                        <a:spcAft>
                          <a:spcPts val="0"/>
                        </a:spcAft>
                      </a:pPr>
                      <a:r>
                        <a:rPr lang="nl-NL" sz="1400" dirty="0">
                          <a:effectLst/>
                          <a:latin typeface="Calibri"/>
                          <a:ea typeface="Calibri"/>
                          <a:cs typeface="Times New Roman"/>
                        </a:rPr>
                        <a:t>Wanneer we soms uit zwakte toch zonden doen, moeten we niet wanhopen aan Gods genade. We moeten dan niet in de zonde blijven. Want de doop is een zegel en een betrouwbaar getuigenis dat wij een eeuwig verbond met God hebben.</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7535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Ppt27</a:t>
            </a:r>
            <a:endParaRPr lang="nl-NL" sz="1100" b="1" dirty="0">
              <a:solidFill>
                <a:schemeClr val="bg1">
                  <a:lumMod val="50000"/>
                </a:schemeClr>
              </a:solidFill>
            </a:endParaRPr>
          </a:p>
        </p:txBody>
      </p:sp>
      <p:sp>
        <p:nvSpPr>
          <p:cNvPr id="8" name="Tekstvak 7"/>
          <p:cNvSpPr txBox="1"/>
          <p:nvPr/>
        </p:nvSpPr>
        <p:spPr>
          <a:xfrm>
            <a:off x="467544" y="476672"/>
            <a:ext cx="3175100" cy="369332"/>
          </a:xfrm>
          <a:prstGeom prst="rect">
            <a:avLst/>
          </a:prstGeom>
          <a:noFill/>
        </p:spPr>
        <p:txBody>
          <a:bodyPr wrap="none" rtlCol="0">
            <a:spAutoFit/>
          </a:bodyPr>
          <a:lstStyle/>
          <a:p>
            <a:r>
              <a:rPr lang="nl-NL" b="1" dirty="0" smtClean="0"/>
              <a:t>Vervolg van het doopformulier:</a:t>
            </a:r>
            <a:endParaRPr lang="nl-NL" b="1" dirty="0"/>
          </a:p>
        </p:txBody>
      </p:sp>
      <p:graphicFrame>
        <p:nvGraphicFramePr>
          <p:cNvPr id="2" name="Tabel 1"/>
          <p:cNvGraphicFramePr>
            <a:graphicFrameLocks noGrp="1"/>
          </p:cNvGraphicFramePr>
          <p:nvPr>
            <p:extLst>
              <p:ext uri="{D42A27DB-BD31-4B8C-83A1-F6EECF244321}">
                <p14:modId xmlns:p14="http://schemas.microsoft.com/office/powerpoint/2010/main" val="405979655"/>
              </p:ext>
            </p:extLst>
          </p:nvPr>
        </p:nvGraphicFramePr>
        <p:xfrm>
          <a:off x="611560" y="1196752"/>
          <a:ext cx="7848872" cy="4634484"/>
        </p:xfrm>
        <a:graphic>
          <a:graphicData uri="http://schemas.openxmlformats.org/drawingml/2006/table">
            <a:tbl>
              <a:tblPr firstRow="1" firstCol="1" bandRow="1"/>
              <a:tblGrid>
                <a:gridCol w="7848872"/>
              </a:tblGrid>
              <a:tr h="0">
                <a:tc>
                  <a:txBody>
                    <a:bodyPr/>
                    <a:lstStyle/>
                    <a:p>
                      <a:pPr marL="0" lvl="0" indent="0">
                        <a:lnSpc>
                          <a:spcPct val="115000"/>
                        </a:lnSpc>
                        <a:spcBef>
                          <a:spcPts val="600"/>
                        </a:spcBef>
                        <a:spcAft>
                          <a:spcPts val="0"/>
                        </a:spcAft>
                        <a:buFont typeface="+mj-lt"/>
                        <a:buNone/>
                      </a:pPr>
                      <a:r>
                        <a:rPr lang="nl-NL" sz="1400" dirty="0" smtClean="0">
                          <a:effectLst/>
                          <a:latin typeface="Calibri"/>
                          <a:ea typeface="Calibri"/>
                          <a:cs typeface="Times New Roman"/>
                        </a:rPr>
                        <a:t>(4)   ………………………………………………………………………..</a:t>
                      </a:r>
                      <a:endParaRPr lang="nl-NL" sz="1400" dirty="0">
                        <a:effectLst/>
                        <a:latin typeface="Calibri"/>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0">
                <a:tc>
                  <a:txBody>
                    <a:bodyPr/>
                    <a:lstStyle/>
                    <a:p>
                      <a:pPr>
                        <a:lnSpc>
                          <a:spcPct val="150000"/>
                        </a:lnSpc>
                        <a:spcBef>
                          <a:spcPts val="600"/>
                        </a:spcBef>
                        <a:spcAft>
                          <a:spcPts val="0"/>
                        </a:spcAft>
                      </a:pPr>
                      <a:r>
                        <a:rPr lang="nl-NL" sz="1400" dirty="0">
                          <a:effectLst/>
                          <a:latin typeface="Calibri"/>
                          <a:ea typeface="Calibri"/>
                          <a:cs typeface="Times New Roman"/>
                        </a:rPr>
                        <a:t>Onze kinderen begrijpen dit onderwijs nog niet. Toch moeten ze gedoopt worden. Ze weten ook nog niet dat ze in Adam delen in de verlorenheid. Maar ook niet dat ze in Christus tot genade worden aangenomen. </a:t>
                      </a:r>
                    </a:p>
                    <a:p>
                      <a:pPr>
                        <a:lnSpc>
                          <a:spcPct val="150000"/>
                        </a:lnSpc>
                        <a:spcBef>
                          <a:spcPts val="600"/>
                        </a:spcBef>
                        <a:spcAft>
                          <a:spcPts val="0"/>
                        </a:spcAft>
                      </a:pPr>
                      <a:r>
                        <a:rPr lang="nl-NL" sz="1400" dirty="0">
                          <a:effectLst/>
                          <a:latin typeface="Calibri"/>
                          <a:ea typeface="Calibri"/>
                          <a:cs typeface="Times New Roman"/>
                        </a:rPr>
                        <a:t>Immers, wat God zegt tot Abraham, de vader van alle gelovigen, geldt ook voor ons en onze kinderen: 'Ik zal Mijn verbond oprichten tussen Mij en tussen u, en tussen uw zaad na u in hun geslachten tot een eeuwig verbond, om u te zijn tot een God, en uw zaad na U' (Gen 17: 7). Petrus zegt eigenlijk hetzelfde: 'Want u komt de belofte toe en uw kinderen, en allen die daar verre zijn, zovelen als er de Heere onze God toe roepen zal' (Hand. 2: 39)</a:t>
                      </a:r>
                    </a:p>
                    <a:p>
                      <a:pPr>
                        <a:lnSpc>
                          <a:spcPct val="150000"/>
                        </a:lnSpc>
                        <a:spcBef>
                          <a:spcPts val="600"/>
                        </a:spcBef>
                        <a:spcAft>
                          <a:spcPts val="0"/>
                        </a:spcAft>
                      </a:pPr>
                      <a:r>
                        <a:rPr lang="nl-NL" sz="1400" dirty="0">
                          <a:effectLst/>
                          <a:latin typeface="Calibri"/>
                          <a:ea typeface="Calibri"/>
                          <a:cs typeface="Times New Roman"/>
                        </a:rPr>
                        <a:t>Daarom heeft God onder het oude verbond het bevel gegeven om de kinderen te besnijden. Deze besnijdenis was een verzegeling van het verbond en van de gerechtigheid van het geloof. Evenzo heeft Christus de kinderen omhelsd, de handen opgelegd en gezegend (Mark. 10: 16).</a:t>
                      </a:r>
                    </a:p>
                    <a:p>
                      <a:pPr>
                        <a:lnSpc>
                          <a:spcPct val="150000"/>
                        </a:lnSpc>
                        <a:spcBef>
                          <a:spcPts val="600"/>
                        </a:spcBef>
                        <a:spcAft>
                          <a:spcPts val="0"/>
                        </a:spcAft>
                      </a:pPr>
                      <a:r>
                        <a:rPr lang="nl-NL" sz="1400" dirty="0">
                          <a:effectLst/>
                          <a:latin typeface="Calibri"/>
                          <a:ea typeface="Calibri"/>
                          <a:cs typeface="Times New Roman"/>
                        </a:rPr>
                        <a:t>Onder het nieuwe verbond is de doop in de plaats van de besnijdenis gekomen. Daarom moeten de jongere kinderen gedoopt worden. Zij zijn erfgenamen van het rijk van God en van Zijn verbond. Als de kinderen ouder worden, hebben de ouders de plicht om ze hierover meer te vertellen.</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6891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Ppt28</a:t>
            </a:r>
            <a:endParaRPr lang="nl-NL" sz="1100" b="1" dirty="0">
              <a:solidFill>
                <a:schemeClr val="bg1">
                  <a:lumMod val="50000"/>
                </a:schemeClr>
              </a:solidFill>
            </a:endParaRPr>
          </a:p>
        </p:txBody>
      </p:sp>
      <p:sp>
        <p:nvSpPr>
          <p:cNvPr id="6" name="Tekstvak 5"/>
          <p:cNvSpPr txBox="1"/>
          <p:nvPr/>
        </p:nvSpPr>
        <p:spPr>
          <a:xfrm>
            <a:off x="279241" y="260648"/>
            <a:ext cx="1494320" cy="400110"/>
          </a:xfrm>
          <a:prstGeom prst="rect">
            <a:avLst/>
          </a:prstGeom>
          <a:noFill/>
        </p:spPr>
        <p:txBody>
          <a:bodyPr wrap="none" rtlCol="0">
            <a:spAutoFit/>
          </a:bodyPr>
          <a:lstStyle/>
          <a:p>
            <a:r>
              <a:rPr lang="nl-NL" sz="2000" b="1" dirty="0" smtClean="0"/>
              <a:t>Opdracht 14</a:t>
            </a:r>
          </a:p>
        </p:txBody>
      </p:sp>
      <p:pic>
        <p:nvPicPr>
          <p:cNvPr id="3" name="Afbeelding 2"/>
          <p:cNvPicPr>
            <a:picLocks noChangeAspect="1"/>
          </p:cNvPicPr>
          <p:nvPr/>
        </p:nvPicPr>
        <p:blipFill rotWithShape="1">
          <a:blip r:embed="rId2" cstate="print">
            <a:extLst>
              <a:ext uri="{28A0092B-C50C-407E-A947-70E740481C1C}">
                <a14:useLocalDpi xmlns:a14="http://schemas.microsoft.com/office/drawing/2010/main" val="0"/>
              </a:ext>
            </a:extLst>
          </a:blip>
          <a:srcRect b="11385"/>
          <a:stretch/>
        </p:blipFill>
        <p:spPr>
          <a:xfrm>
            <a:off x="683568" y="3573016"/>
            <a:ext cx="6023405" cy="2755550"/>
          </a:xfrm>
          <a:prstGeom prst="rect">
            <a:avLst/>
          </a:prstGeom>
        </p:spPr>
      </p:pic>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t="18879" b="13094"/>
          <a:stretch/>
        </p:blipFill>
        <p:spPr>
          <a:xfrm>
            <a:off x="611560" y="660758"/>
            <a:ext cx="6095413" cy="2570908"/>
          </a:xfrm>
          <a:prstGeom prst="rect">
            <a:avLst/>
          </a:prstGeom>
        </p:spPr>
      </p:pic>
    </p:spTree>
    <p:extLst>
      <p:ext uri="{BB962C8B-B14F-4D97-AF65-F5344CB8AC3E}">
        <p14:creationId xmlns:p14="http://schemas.microsoft.com/office/powerpoint/2010/main" val="2761295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heprospect.net/wp-content/uploads/2013/09/agile-planning-white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514640" cy="685881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Ppt02</a:t>
            </a:r>
            <a:endParaRPr lang="nl-NL" sz="1100" b="1" dirty="0">
              <a:solidFill>
                <a:schemeClr val="bg1">
                  <a:lumMod val="50000"/>
                </a:schemeClr>
              </a:solidFill>
            </a:endParaRPr>
          </a:p>
        </p:txBody>
      </p:sp>
      <p:sp>
        <p:nvSpPr>
          <p:cNvPr id="6" name="Tekstvak 5"/>
          <p:cNvSpPr txBox="1"/>
          <p:nvPr/>
        </p:nvSpPr>
        <p:spPr>
          <a:xfrm>
            <a:off x="539552" y="1208946"/>
            <a:ext cx="7812359" cy="707886"/>
          </a:xfrm>
          <a:prstGeom prst="rect">
            <a:avLst/>
          </a:prstGeom>
          <a:noFill/>
        </p:spPr>
        <p:txBody>
          <a:bodyPr wrap="square" rtlCol="0">
            <a:spAutoFit/>
          </a:bodyPr>
          <a:lstStyle/>
          <a:p>
            <a:pPr algn="ctr"/>
            <a:r>
              <a:rPr lang="nl-NL" sz="4000" dirty="0" smtClean="0">
                <a:solidFill>
                  <a:schemeClr val="bg1">
                    <a:lumMod val="50000"/>
                  </a:schemeClr>
                </a:solidFill>
                <a:latin typeface="Mistral" panose="03090702030407020403" pitchFamily="66" charset="0"/>
              </a:rPr>
              <a:t>Waar gaan we het over hebben?</a:t>
            </a:r>
            <a:endParaRPr lang="nl-NL" sz="4000" dirty="0">
              <a:solidFill>
                <a:schemeClr val="bg1">
                  <a:lumMod val="50000"/>
                </a:schemeClr>
              </a:solidFill>
              <a:latin typeface="Mistral" panose="03090702030407020403" pitchFamily="66" charset="0"/>
            </a:endParaRPr>
          </a:p>
        </p:txBody>
      </p:sp>
      <p:sp>
        <p:nvSpPr>
          <p:cNvPr id="7" name="Tekstvak 6"/>
          <p:cNvSpPr txBox="1"/>
          <p:nvPr/>
        </p:nvSpPr>
        <p:spPr>
          <a:xfrm>
            <a:off x="1174400" y="2204864"/>
            <a:ext cx="3262432" cy="3416320"/>
          </a:xfrm>
          <a:prstGeom prst="rect">
            <a:avLst/>
          </a:prstGeom>
          <a:noFill/>
        </p:spPr>
        <p:txBody>
          <a:bodyPr wrap="none" rtlCol="0">
            <a:spAutoFit/>
          </a:bodyPr>
          <a:lstStyle/>
          <a:p>
            <a:pPr marL="742950" indent="-742950">
              <a:lnSpc>
                <a:spcPct val="150000"/>
              </a:lnSpc>
              <a:buAutoNum type="arabicPeriod"/>
            </a:pPr>
            <a:r>
              <a:rPr lang="nl-NL" sz="3600" dirty="0" smtClean="0">
                <a:solidFill>
                  <a:srgbClr val="00B050"/>
                </a:solidFill>
                <a:latin typeface="Mistral" panose="03090702030407020403" pitchFamily="66" charset="0"/>
              </a:rPr>
              <a:t>Ik ben gedoopt?!</a:t>
            </a:r>
          </a:p>
          <a:p>
            <a:pPr marL="742950" indent="-742950">
              <a:lnSpc>
                <a:spcPct val="150000"/>
              </a:lnSpc>
              <a:buAutoNum type="arabicPeriod"/>
            </a:pPr>
            <a:r>
              <a:rPr lang="nl-NL" sz="3600" dirty="0" smtClean="0">
                <a:solidFill>
                  <a:srgbClr val="FD6E03"/>
                </a:solidFill>
                <a:latin typeface="Mistral" panose="03090702030407020403" pitchFamily="66" charset="0"/>
              </a:rPr>
              <a:t>Abraham</a:t>
            </a:r>
          </a:p>
          <a:p>
            <a:pPr marL="742950" indent="-742950">
              <a:lnSpc>
                <a:spcPct val="150000"/>
              </a:lnSpc>
              <a:buAutoNum type="arabicPeriod"/>
            </a:pPr>
            <a:r>
              <a:rPr lang="nl-NL" sz="3600" dirty="0" smtClean="0">
                <a:solidFill>
                  <a:srgbClr val="3366FF"/>
                </a:solidFill>
                <a:latin typeface="Mistral" panose="03090702030407020403" pitchFamily="66" charset="0"/>
              </a:rPr>
              <a:t>Het verbond</a:t>
            </a:r>
          </a:p>
          <a:p>
            <a:pPr marL="742950" indent="-742950">
              <a:lnSpc>
                <a:spcPct val="150000"/>
              </a:lnSpc>
              <a:buAutoNum type="arabicPeriod"/>
            </a:pPr>
            <a:r>
              <a:rPr lang="nl-NL" sz="3600" dirty="0" smtClean="0">
                <a:solidFill>
                  <a:srgbClr val="FF00FF"/>
                </a:solidFill>
                <a:latin typeface="Mistral" panose="03090702030407020403" pitchFamily="66" charset="0"/>
              </a:rPr>
              <a:t>Ik ben gedoopt!</a:t>
            </a:r>
            <a:endParaRPr lang="nl-NL" sz="3600" dirty="0">
              <a:solidFill>
                <a:srgbClr val="FF00FF"/>
              </a:solidFill>
              <a:latin typeface="Mistral" panose="03090702030407020403" pitchFamily="66" charset="0"/>
            </a:endParaRPr>
          </a:p>
        </p:txBody>
      </p:sp>
    </p:spTree>
    <p:extLst>
      <p:ext uri="{BB962C8B-B14F-4D97-AF65-F5344CB8AC3E}">
        <p14:creationId xmlns:p14="http://schemas.microsoft.com/office/powerpoint/2010/main" val="4213236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heprospect.net/wp-content/uploads/2013/09/agile-planning-white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514640" cy="685881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Ppt29</a:t>
            </a:r>
            <a:endParaRPr lang="nl-NL" sz="1100" b="1" dirty="0">
              <a:solidFill>
                <a:schemeClr val="bg1">
                  <a:lumMod val="50000"/>
                </a:schemeClr>
              </a:solidFill>
            </a:endParaRPr>
          </a:p>
        </p:txBody>
      </p:sp>
      <p:sp>
        <p:nvSpPr>
          <p:cNvPr id="6" name="Tekstvak 5"/>
          <p:cNvSpPr txBox="1"/>
          <p:nvPr/>
        </p:nvSpPr>
        <p:spPr>
          <a:xfrm>
            <a:off x="539552" y="920914"/>
            <a:ext cx="7812359" cy="707886"/>
          </a:xfrm>
          <a:prstGeom prst="rect">
            <a:avLst/>
          </a:prstGeom>
          <a:noFill/>
        </p:spPr>
        <p:txBody>
          <a:bodyPr wrap="square" rtlCol="0">
            <a:spAutoFit/>
          </a:bodyPr>
          <a:lstStyle/>
          <a:p>
            <a:pPr algn="ctr"/>
            <a:r>
              <a:rPr lang="nl-NL" sz="4000" dirty="0" smtClean="0">
                <a:solidFill>
                  <a:schemeClr val="bg1">
                    <a:lumMod val="50000"/>
                  </a:schemeClr>
                </a:solidFill>
                <a:latin typeface="Mistral" panose="03090702030407020403" pitchFamily="66" charset="0"/>
              </a:rPr>
              <a:t>Waar gaan we het over gehad?</a:t>
            </a:r>
            <a:endParaRPr lang="nl-NL" sz="4000" dirty="0">
              <a:solidFill>
                <a:schemeClr val="bg1">
                  <a:lumMod val="50000"/>
                </a:schemeClr>
              </a:solidFill>
              <a:latin typeface="Mistral" panose="03090702030407020403" pitchFamily="66" charset="0"/>
            </a:endParaRPr>
          </a:p>
        </p:txBody>
      </p:sp>
      <p:sp>
        <p:nvSpPr>
          <p:cNvPr id="7" name="Tekstvak 6"/>
          <p:cNvSpPr txBox="1"/>
          <p:nvPr/>
        </p:nvSpPr>
        <p:spPr>
          <a:xfrm>
            <a:off x="899592" y="1700808"/>
            <a:ext cx="2390398" cy="4401205"/>
          </a:xfrm>
          <a:prstGeom prst="rect">
            <a:avLst/>
          </a:prstGeom>
          <a:noFill/>
        </p:spPr>
        <p:txBody>
          <a:bodyPr wrap="none" rtlCol="0">
            <a:spAutoFit/>
          </a:bodyPr>
          <a:lstStyle/>
          <a:p>
            <a:r>
              <a:rPr lang="nl-NL" sz="2800" dirty="0" smtClean="0">
                <a:solidFill>
                  <a:srgbClr val="00B050"/>
                </a:solidFill>
                <a:latin typeface="Mistral" panose="03090702030407020403" pitchFamily="66" charset="0"/>
              </a:rPr>
              <a:t>1.  Ik ben gedoopt?!</a:t>
            </a:r>
          </a:p>
          <a:p>
            <a:endParaRPr lang="nl-NL" sz="2800" dirty="0" smtClean="0">
              <a:solidFill>
                <a:srgbClr val="00B050"/>
              </a:solidFill>
              <a:latin typeface="Mistral" panose="03090702030407020403" pitchFamily="66" charset="0"/>
            </a:endParaRPr>
          </a:p>
          <a:p>
            <a:endParaRPr lang="nl-NL" sz="2400" dirty="0" smtClean="0">
              <a:solidFill>
                <a:srgbClr val="00B050"/>
              </a:solidFill>
              <a:latin typeface="Mistral" panose="03090702030407020403" pitchFamily="66" charset="0"/>
            </a:endParaRPr>
          </a:p>
          <a:p>
            <a:r>
              <a:rPr lang="nl-NL" sz="2800" dirty="0" smtClean="0">
                <a:solidFill>
                  <a:srgbClr val="FD6E03"/>
                </a:solidFill>
                <a:latin typeface="Mistral" panose="03090702030407020403" pitchFamily="66" charset="0"/>
              </a:rPr>
              <a:t>2.  Abraham</a:t>
            </a:r>
          </a:p>
          <a:p>
            <a:endParaRPr lang="nl-NL" sz="2800" dirty="0" smtClean="0">
              <a:solidFill>
                <a:srgbClr val="FD6E03"/>
              </a:solidFill>
              <a:latin typeface="Mistral" panose="03090702030407020403" pitchFamily="66" charset="0"/>
            </a:endParaRPr>
          </a:p>
          <a:p>
            <a:endParaRPr lang="nl-NL" sz="2000" dirty="0">
              <a:solidFill>
                <a:srgbClr val="FD6E03"/>
              </a:solidFill>
              <a:latin typeface="Mistral" panose="03090702030407020403" pitchFamily="66" charset="0"/>
            </a:endParaRPr>
          </a:p>
          <a:p>
            <a:r>
              <a:rPr lang="nl-NL" sz="2800" dirty="0" smtClean="0">
                <a:solidFill>
                  <a:srgbClr val="3366FF"/>
                </a:solidFill>
                <a:latin typeface="Mistral" panose="03090702030407020403" pitchFamily="66" charset="0"/>
              </a:rPr>
              <a:t>3.  Het verbond</a:t>
            </a:r>
          </a:p>
          <a:p>
            <a:endParaRPr lang="nl-NL" sz="2800" dirty="0" smtClean="0">
              <a:solidFill>
                <a:srgbClr val="3366FF"/>
              </a:solidFill>
              <a:latin typeface="Mistral" panose="03090702030407020403" pitchFamily="66" charset="0"/>
            </a:endParaRPr>
          </a:p>
          <a:p>
            <a:endParaRPr lang="nl-NL" sz="3800" dirty="0" smtClean="0">
              <a:solidFill>
                <a:srgbClr val="3366FF"/>
              </a:solidFill>
              <a:latin typeface="Mistral" panose="03090702030407020403" pitchFamily="66" charset="0"/>
            </a:endParaRPr>
          </a:p>
          <a:p>
            <a:r>
              <a:rPr lang="nl-NL" sz="2800" dirty="0" smtClean="0">
                <a:solidFill>
                  <a:srgbClr val="FF00FF"/>
                </a:solidFill>
                <a:latin typeface="Mistral" panose="03090702030407020403" pitchFamily="66" charset="0"/>
              </a:rPr>
              <a:t>4.  Ik ben gedoopt!</a:t>
            </a:r>
            <a:endParaRPr lang="nl-NL" sz="2800" dirty="0">
              <a:solidFill>
                <a:srgbClr val="FF00FF"/>
              </a:solidFill>
              <a:latin typeface="Mistral" panose="03090702030407020403" pitchFamily="66" charset="0"/>
            </a:endParaRPr>
          </a:p>
        </p:txBody>
      </p:sp>
      <p:sp>
        <p:nvSpPr>
          <p:cNvPr id="8" name="Tekstvak 7"/>
          <p:cNvSpPr txBox="1"/>
          <p:nvPr/>
        </p:nvSpPr>
        <p:spPr>
          <a:xfrm>
            <a:off x="1331640" y="2132856"/>
            <a:ext cx="4607352" cy="707886"/>
          </a:xfrm>
          <a:prstGeom prst="rect">
            <a:avLst/>
          </a:prstGeom>
          <a:noFill/>
        </p:spPr>
        <p:txBody>
          <a:bodyPr wrap="none" rtlCol="0">
            <a:spAutoFit/>
          </a:bodyPr>
          <a:lstStyle/>
          <a:p>
            <a:r>
              <a:rPr lang="nl-NL" sz="2000" dirty="0" smtClean="0">
                <a:solidFill>
                  <a:srgbClr val="00B050"/>
                </a:solidFill>
                <a:latin typeface="Mistral" panose="03090702030407020403" pitchFamily="66" charset="0"/>
              </a:rPr>
              <a:t>&gt;  Leonard: een leven vol moeilijkheden</a:t>
            </a:r>
          </a:p>
          <a:p>
            <a:r>
              <a:rPr lang="nl-NL" sz="2000" dirty="0" smtClean="0">
                <a:solidFill>
                  <a:srgbClr val="00B050"/>
                </a:solidFill>
                <a:latin typeface="Mistral" panose="03090702030407020403" pitchFamily="66" charset="0"/>
              </a:rPr>
              <a:t>&gt;  Vier mannen uit de kerkgeschiedenis over hun doop</a:t>
            </a:r>
          </a:p>
        </p:txBody>
      </p:sp>
      <p:sp>
        <p:nvSpPr>
          <p:cNvPr id="9" name="Tekstvak 8"/>
          <p:cNvSpPr txBox="1"/>
          <p:nvPr/>
        </p:nvSpPr>
        <p:spPr>
          <a:xfrm>
            <a:off x="1279716" y="3356992"/>
            <a:ext cx="5626861" cy="707886"/>
          </a:xfrm>
          <a:prstGeom prst="rect">
            <a:avLst/>
          </a:prstGeom>
          <a:noFill/>
        </p:spPr>
        <p:txBody>
          <a:bodyPr wrap="none" rtlCol="0">
            <a:spAutoFit/>
          </a:bodyPr>
          <a:lstStyle/>
          <a:p>
            <a:r>
              <a:rPr lang="nl-NL" sz="2000" dirty="0" smtClean="0">
                <a:solidFill>
                  <a:srgbClr val="FD6E03"/>
                </a:solidFill>
                <a:latin typeface="Mistral" panose="03090702030407020403" pitchFamily="66" charset="0"/>
              </a:rPr>
              <a:t>&gt;  Abraham op weg naar Kanaän</a:t>
            </a:r>
          </a:p>
          <a:p>
            <a:r>
              <a:rPr lang="nl-NL" sz="2000" dirty="0" smtClean="0">
                <a:solidFill>
                  <a:srgbClr val="FD6E03"/>
                </a:solidFill>
                <a:latin typeface="Mistral" panose="03090702030407020403" pitchFamily="66" charset="0"/>
              </a:rPr>
              <a:t>&gt;  Psalm 105: 5 – God bevestigt Zijn verbond ‘van kind tot kind’</a:t>
            </a:r>
          </a:p>
        </p:txBody>
      </p:sp>
      <p:sp>
        <p:nvSpPr>
          <p:cNvPr id="10" name="Tekstvak 9"/>
          <p:cNvSpPr txBox="1"/>
          <p:nvPr/>
        </p:nvSpPr>
        <p:spPr>
          <a:xfrm>
            <a:off x="1331640" y="4501569"/>
            <a:ext cx="4945585" cy="1015663"/>
          </a:xfrm>
          <a:prstGeom prst="rect">
            <a:avLst/>
          </a:prstGeom>
          <a:noFill/>
        </p:spPr>
        <p:txBody>
          <a:bodyPr wrap="none" rtlCol="0">
            <a:spAutoFit/>
          </a:bodyPr>
          <a:lstStyle/>
          <a:p>
            <a:r>
              <a:rPr lang="nl-NL" sz="2000" dirty="0" smtClean="0">
                <a:solidFill>
                  <a:srgbClr val="3366FF"/>
                </a:solidFill>
                <a:latin typeface="Mistral" panose="03090702030407020403" pitchFamily="66" charset="0"/>
              </a:rPr>
              <a:t>&gt;  God sluit het verbond</a:t>
            </a:r>
          </a:p>
          <a:p>
            <a:r>
              <a:rPr lang="nl-NL" sz="2000" dirty="0" smtClean="0">
                <a:solidFill>
                  <a:srgbClr val="3366FF"/>
                </a:solidFill>
                <a:latin typeface="Mistral" panose="03090702030407020403" pitchFamily="66" charset="0"/>
              </a:rPr>
              <a:t>&gt;  Bij het verbond hoort een teken: de besnijdenis</a:t>
            </a:r>
          </a:p>
          <a:p>
            <a:r>
              <a:rPr lang="nl-NL" sz="2000" dirty="0" smtClean="0">
                <a:solidFill>
                  <a:srgbClr val="3366FF"/>
                </a:solidFill>
                <a:latin typeface="Mistral" panose="03090702030407020403" pitchFamily="66" charset="0"/>
              </a:rPr>
              <a:t>&gt;  Het verbond wordt ruimer: alle volken delen in het heil</a:t>
            </a:r>
          </a:p>
        </p:txBody>
      </p:sp>
      <p:sp>
        <p:nvSpPr>
          <p:cNvPr id="11" name="Tekstvak 10"/>
          <p:cNvSpPr txBox="1"/>
          <p:nvPr/>
        </p:nvSpPr>
        <p:spPr>
          <a:xfrm>
            <a:off x="1351931" y="5949280"/>
            <a:ext cx="1923925" cy="400110"/>
          </a:xfrm>
          <a:prstGeom prst="rect">
            <a:avLst/>
          </a:prstGeom>
          <a:noFill/>
        </p:spPr>
        <p:txBody>
          <a:bodyPr wrap="none" rtlCol="0">
            <a:spAutoFit/>
          </a:bodyPr>
          <a:lstStyle/>
          <a:p>
            <a:r>
              <a:rPr lang="nl-NL" sz="2000" dirty="0" smtClean="0">
                <a:solidFill>
                  <a:srgbClr val="FF00FF"/>
                </a:solidFill>
                <a:latin typeface="Mistral" panose="03090702030407020403" pitchFamily="66" charset="0"/>
              </a:rPr>
              <a:t>&gt;  Het doopformulier</a:t>
            </a:r>
            <a:endParaRPr lang="nl-NL" sz="2000" dirty="0">
              <a:solidFill>
                <a:srgbClr val="FF00FF"/>
              </a:solidFill>
              <a:latin typeface="Mistral" panose="03090702030407020403" pitchFamily="66" charset="0"/>
            </a:endParaRPr>
          </a:p>
        </p:txBody>
      </p:sp>
    </p:spTree>
    <p:extLst>
      <p:ext uri="{BB962C8B-B14F-4D97-AF65-F5344CB8AC3E}">
        <p14:creationId xmlns:p14="http://schemas.microsoft.com/office/powerpoint/2010/main" val="242450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365dagenmetgod.nl/wp-content/uploads/2014/01/bidden-e1390729032550.jpg"/>
          <p:cNvPicPr>
            <a:picLocks noChangeAspect="1" noChangeArrowheads="1"/>
          </p:cNvPicPr>
          <p:nvPr/>
        </p:nvPicPr>
        <p:blipFill rotWithShape="1">
          <a:blip r:embed="rId2">
            <a:extLst>
              <a:ext uri="{28A0092B-C50C-407E-A947-70E740481C1C}">
                <a14:useLocalDpi xmlns:a14="http://schemas.microsoft.com/office/drawing/2010/main" val="0"/>
              </a:ext>
            </a:extLst>
          </a:blip>
          <a:srcRect l="22103" r="15408" b="1043"/>
          <a:stretch/>
        </p:blipFill>
        <p:spPr bwMode="auto">
          <a:xfrm>
            <a:off x="0" y="-14481"/>
            <a:ext cx="8559224" cy="687248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Ppt30</a:t>
            </a:r>
            <a:endParaRPr lang="nl-NL" sz="1100" b="1" dirty="0">
              <a:solidFill>
                <a:schemeClr val="bg1">
                  <a:lumMod val="50000"/>
                </a:schemeClr>
              </a:solidFill>
            </a:endParaRPr>
          </a:p>
        </p:txBody>
      </p:sp>
      <p:sp>
        <p:nvSpPr>
          <p:cNvPr id="7" name="Tekstvak 6"/>
          <p:cNvSpPr txBox="1"/>
          <p:nvPr/>
        </p:nvSpPr>
        <p:spPr>
          <a:xfrm>
            <a:off x="179512" y="245130"/>
            <a:ext cx="1494320" cy="400110"/>
          </a:xfrm>
          <a:prstGeom prst="rect">
            <a:avLst/>
          </a:prstGeom>
          <a:noFill/>
        </p:spPr>
        <p:txBody>
          <a:bodyPr wrap="none" rtlCol="0">
            <a:spAutoFit/>
          </a:bodyPr>
          <a:lstStyle/>
          <a:p>
            <a:r>
              <a:rPr lang="nl-NL" sz="2000" b="1" dirty="0" smtClean="0"/>
              <a:t>Opdracht 15</a:t>
            </a:r>
            <a:endParaRPr lang="nl-NL" sz="2000" b="1" dirty="0"/>
          </a:p>
        </p:txBody>
      </p:sp>
      <p:sp>
        <p:nvSpPr>
          <p:cNvPr id="8" name="Tekstvak 7"/>
          <p:cNvSpPr txBox="1"/>
          <p:nvPr/>
        </p:nvSpPr>
        <p:spPr>
          <a:xfrm>
            <a:off x="295806" y="657139"/>
            <a:ext cx="2134752" cy="369332"/>
          </a:xfrm>
          <a:prstGeom prst="rect">
            <a:avLst/>
          </a:prstGeom>
          <a:noFill/>
        </p:spPr>
        <p:txBody>
          <a:bodyPr wrap="none" rtlCol="0">
            <a:spAutoFit/>
          </a:bodyPr>
          <a:lstStyle/>
          <a:p>
            <a:r>
              <a:rPr lang="nl-NL" dirty="0" smtClean="0"/>
              <a:t>De doop geeft hoop!</a:t>
            </a:r>
            <a:endParaRPr lang="nl-NL" dirty="0"/>
          </a:p>
        </p:txBody>
      </p:sp>
      <p:sp>
        <p:nvSpPr>
          <p:cNvPr id="9" name="Tekstvak 8"/>
          <p:cNvSpPr txBox="1"/>
          <p:nvPr/>
        </p:nvSpPr>
        <p:spPr>
          <a:xfrm>
            <a:off x="3347864" y="5085184"/>
            <a:ext cx="4536370" cy="1384995"/>
          </a:xfrm>
          <a:prstGeom prst="rect">
            <a:avLst/>
          </a:prstGeom>
          <a:noFill/>
        </p:spPr>
        <p:txBody>
          <a:bodyPr wrap="none" rtlCol="0">
            <a:spAutoFit/>
          </a:bodyPr>
          <a:lstStyle/>
          <a:p>
            <a:r>
              <a:rPr lang="nl-NL" sz="2800" dirty="0" smtClean="0">
                <a:solidFill>
                  <a:schemeClr val="bg1"/>
                </a:solidFill>
              </a:rPr>
              <a:t>Waar wil jij God voor </a:t>
            </a:r>
            <a:r>
              <a:rPr lang="nl-NL" sz="2800" i="1" dirty="0" smtClean="0">
                <a:solidFill>
                  <a:schemeClr val="bg1"/>
                </a:solidFill>
              </a:rPr>
              <a:t>danken</a:t>
            </a:r>
            <a:r>
              <a:rPr lang="nl-NL" sz="2800" dirty="0" smtClean="0">
                <a:solidFill>
                  <a:schemeClr val="bg1"/>
                </a:solidFill>
              </a:rPr>
              <a:t>?</a:t>
            </a:r>
          </a:p>
          <a:p>
            <a:endParaRPr lang="nl-NL" sz="2800" dirty="0">
              <a:solidFill>
                <a:schemeClr val="bg1"/>
              </a:solidFill>
            </a:endParaRPr>
          </a:p>
          <a:p>
            <a:r>
              <a:rPr lang="nl-NL" sz="2800" dirty="0" smtClean="0">
                <a:solidFill>
                  <a:schemeClr val="bg1"/>
                </a:solidFill>
              </a:rPr>
              <a:t>Waar wil jij Hem om </a:t>
            </a:r>
            <a:r>
              <a:rPr lang="nl-NL" sz="2800" i="1" dirty="0" smtClean="0">
                <a:solidFill>
                  <a:schemeClr val="bg1"/>
                </a:solidFill>
              </a:rPr>
              <a:t>bidden</a:t>
            </a:r>
            <a:r>
              <a:rPr lang="nl-NL" sz="2800" dirty="0" smtClean="0">
                <a:solidFill>
                  <a:schemeClr val="bg1"/>
                </a:solidFill>
              </a:rPr>
              <a:t>?</a:t>
            </a:r>
            <a:endParaRPr lang="nl-NL" sz="2800" dirty="0">
              <a:solidFill>
                <a:schemeClr val="bg1"/>
              </a:solidFill>
            </a:endParaRPr>
          </a:p>
        </p:txBody>
      </p:sp>
    </p:spTree>
    <p:extLst>
      <p:ext uri="{BB962C8B-B14F-4D97-AF65-F5344CB8AC3E}">
        <p14:creationId xmlns:p14="http://schemas.microsoft.com/office/powerpoint/2010/main" val="2284398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Ppt03</a:t>
            </a:r>
            <a:endParaRPr lang="nl-NL" sz="1100" b="1" dirty="0">
              <a:solidFill>
                <a:schemeClr val="bg1">
                  <a:lumMod val="50000"/>
                </a:schemeClr>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800" y="3501008"/>
            <a:ext cx="2710274" cy="2710274"/>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862" y="258077"/>
            <a:ext cx="2695734" cy="2695734"/>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191" y="3501008"/>
            <a:ext cx="2695734" cy="2695734"/>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389" y="258077"/>
            <a:ext cx="2734584" cy="2734584"/>
          </a:xfrm>
          <a:prstGeom prst="rect">
            <a:avLst/>
          </a:prstGeom>
        </p:spPr>
      </p:pic>
      <p:sp>
        <p:nvSpPr>
          <p:cNvPr id="8" name="Tekstvak 7"/>
          <p:cNvSpPr txBox="1"/>
          <p:nvPr/>
        </p:nvSpPr>
        <p:spPr>
          <a:xfrm>
            <a:off x="1298787" y="3045187"/>
            <a:ext cx="1047787" cy="369332"/>
          </a:xfrm>
          <a:prstGeom prst="rect">
            <a:avLst/>
          </a:prstGeom>
          <a:noFill/>
        </p:spPr>
        <p:txBody>
          <a:bodyPr wrap="none" rtlCol="0">
            <a:spAutoFit/>
          </a:bodyPr>
          <a:lstStyle/>
          <a:p>
            <a:r>
              <a:rPr lang="nl-NL" dirty="0" smtClean="0">
                <a:latin typeface="Footlight MT Light" panose="0204060206030A020304" pitchFamily="18" charset="0"/>
              </a:rPr>
              <a:t>Maarten </a:t>
            </a:r>
            <a:endParaRPr lang="nl-NL" dirty="0">
              <a:latin typeface="Footlight MT Light" panose="0204060206030A020304" pitchFamily="18" charset="0"/>
            </a:endParaRPr>
          </a:p>
        </p:txBody>
      </p:sp>
      <p:sp>
        <p:nvSpPr>
          <p:cNvPr id="9" name="Tekstvak 8"/>
          <p:cNvSpPr txBox="1"/>
          <p:nvPr/>
        </p:nvSpPr>
        <p:spPr>
          <a:xfrm>
            <a:off x="5420179" y="3052477"/>
            <a:ext cx="1045479" cy="369332"/>
          </a:xfrm>
          <a:prstGeom prst="rect">
            <a:avLst/>
          </a:prstGeom>
          <a:noFill/>
        </p:spPr>
        <p:txBody>
          <a:bodyPr wrap="none" rtlCol="0">
            <a:spAutoFit/>
          </a:bodyPr>
          <a:lstStyle/>
          <a:p>
            <a:r>
              <a:rPr lang="nl-NL" dirty="0" smtClean="0">
                <a:latin typeface="Footlight MT Light" panose="0204060206030A020304" pitchFamily="18" charset="0"/>
              </a:rPr>
              <a:t>Johannes</a:t>
            </a:r>
            <a:endParaRPr lang="nl-NL" dirty="0">
              <a:latin typeface="Footlight MT Light" panose="0204060206030A020304" pitchFamily="18" charset="0"/>
            </a:endParaRPr>
          </a:p>
        </p:txBody>
      </p:sp>
      <p:sp>
        <p:nvSpPr>
          <p:cNvPr id="10" name="Tekstvak 9"/>
          <p:cNvSpPr txBox="1"/>
          <p:nvPr/>
        </p:nvSpPr>
        <p:spPr>
          <a:xfrm>
            <a:off x="1242937" y="6238824"/>
            <a:ext cx="1222001" cy="369332"/>
          </a:xfrm>
          <a:prstGeom prst="rect">
            <a:avLst/>
          </a:prstGeom>
          <a:noFill/>
        </p:spPr>
        <p:txBody>
          <a:bodyPr wrap="none" rtlCol="0">
            <a:spAutoFit/>
          </a:bodyPr>
          <a:lstStyle/>
          <a:p>
            <a:r>
              <a:rPr lang="nl-NL" dirty="0" smtClean="0">
                <a:latin typeface="Footlight MT Light" panose="0204060206030A020304" pitchFamily="18" charset="0"/>
              </a:rPr>
              <a:t>Wilhelmus</a:t>
            </a:r>
            <a:endParaRPr lang="nl-NL" dirty="0">
              <a:latin typeface="Footlight MT Light" panose="0204060206030A020304" pitchFamily="18" charset="0"/>
            </a:endParaRPr>
          </a:p>
        </p:txBody>
      </p:sp>
      <p:sp>
        <p:nvSpPr>
          <p:cNvPr id="11" name="Tekstvak 10"/>
          <p:cNvSpPr txBox="1"/>
          <p:nvPr/>
        </p:nvSpPr>
        <p:spPr>
          <a:xfrm>
            <a:off x="5432620" y="6238892"/>
            <a:ext cx="1089978" cy="369332"/>
          </a:xfrm>
          <a:prstGeom prst="rect">
            <a:avLst/>
          </a:prstGeom>
          <a:noFill/>
        </p:spPr>
        <p:txBody>
          <a:bodyPr wrap="none" rtlCol="0">
            <a:spAutoFit/>
          </a:bodyPr>
          <a:lstStyle/>
          <a:p>
            <a:r>
              <a:rPr lang="nl-NL" dirty="0" smtClean="0">
                <a:latin typeface="Footlight MT Light" panose="0204060206030A020304" pitchFamily="18" charset="0"/>
              </a:rPr>
              <a:t>Hermann</a:t>
            </a:r>
            <a:endParaRPr lang="nl-NL" dirty="0">
              <a:latin typeface="Footlight MT Light" panose="0204060206030A020304" pitchFamily="18" charset="0"/>
            </a:endParaRPr>
          </a:p>
        </p:txBody>
      </p:sp>
    </p:spTree>
    <p:extLst>
      <p:ext uri="{BB962C8B-B14F-4D97-AF65-F5344CB8AC3E}">
        <p14:creationId xmlns:p14="http://schemas.microsoft.com/office/powerpoint/2010/main" val="236903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Ppt04</a:t>
            </a:r>
            <a:endParaRPr lang="nl-NL" sz="1100" b="1" dirty="0">
              <a:solidFill>
                <a:schemeClr val="bg1">
                  <a:lumMod val="50000"/>
                </a:schemeClr>
              </a:solidFill>
            </a:endParaRPr>
          </a:p>
        </p:txBody>
      </p:sp>
      <p:sp>
        <p:nvSpPr>
          <p:cNvPr id="8" name="Tekstvak 7"/>
          <p:cNvSpPr txBox="1"/>
          <p:nvPr/>
        </p:nvSpPr>
        <p:spPr>
          <a:xfrm>
            <a:off x="279241" y="410841"/>
            <a:ext cx="1364476" cy="400110"/>
          </a:xfrm>
          <a:prstGeom prst="rect">
            <a:avLst/>
          </a:prstGeom>
          <a:noFill/>
        </p:spPr>
        <p:txBody>
          <a:bodyPr wrap="none" rtlCol="0">
            <a:spAutoFit/>
          </a:bodyPr>
          <a:lstStyle/>
          <a:p>
            <a:r>
              <a:rPr lang="nl-NL" sz="2000" b="1" dirty="0" smtClean="0"/>
              <a:t>Opdracht 2</a:t>
            </a:r>
            <a:endParaRPr lang="nl-NL" sz="2000" b="1" dirty="0"/>
          </a:p>
        </p:txBody>
      </p:sp>
      <p:sp>
        <p:nvSpPr>
          <p:cNvPr id="9" name="Tekstvak 8"/>
          <p:cNvSpPr txBox="1"/>
          <p:nvPr/>
        </p:nvSpPr>
        <p:spPr>
          <a:xfrm>
            <a:off x="395536" y="980728"/>
            <a:ext cx="3849259" cy="923330"/>
          </a:xfrm>
          <a:prstGeom prst="rect">
            <a:avLst/>
          </a:prstGeom>
          <a:noFill/>
        </p:spPr>
        <p:txBody>
          <a:bodyPr wrap="none" rtlCol="0">
            <a:spAutoFit/>
          </a:bodyPr>
          <a:lstStyle/>
          <a:p>
            <a:pPr marL="285750" indent="-285750">
              <a:buFontTx/>
              <a:buChar char="-"/>
            </a:pPr>
            <a:r>
              <a:rPr lang="nl-NL" dirty="0" smtClean="0"/>
              <a:t>Maak een groepje van 3-4 personen</a:t>
            </a:r>
          </a:p>
          <a:p>
            <a:pPr marL="285750" indent="-285750">
              <a:buFontTx/>
              <a:buChar char="-"/>
            </a:pPr>
            <a:r>
              <a:rPr lang="nl-NL" dirty="0" smtClean="0"/>
              <a:t>Kies 2 teksten uit</a:t>
            </a:r>
          </a:p>
          <a:p>
            <a:pPr marL="285750" indent="-285750">
              <a:buFontTx/>
              <a:buChar char="-"/>
            </a:pPr>
            <a:r>
              <a:rPr lang="nl-NL" dirty="0" smtClean="0"/>
              <a:t>Maak bij elke tekst 3 vragen:</a:t>
            </a: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516847558"/>
              </p:ext>
            </p:extLst>
          </p:nvPr>
        </p:nvGraphicFramePr>
        <p:xfrm>
          <a:off x="467544" y="2090506"/>
          <a:ext cx="7704856" cy="4257623"/>
        </p:xfrm>
        <a:graphic>
          <a:graphicData uri="http://schemas.openxmlformats.org/drawingml/2006/table">
            <a:tbl>
              <a:tblPr firstRow="1" bandRow="1">
                <a:tableStyleId>{5C22544A-7EE6-4342-B048-85BDC9FD1C3A}</a:tableStyleId>
              </a:tblPr>
              <a:tblGrid>
                <a:gridCol w="3852428"/>
                <a:gridCol w="3852428"/>
              </a:tblGrid>
              <a:tr h="402390">
                <a:tc>
                  <a:txBody>
                    <a:bodyPr/>
                    <a:lstStyle/>
                    <a:p>
                      <a:r>
                        <a:rPr lang="nl-NL" dirty="0" smtClean="0"/>
                        <a:t>Tekst </a:t>
                      </a:r>
                      <a:endParaRPr lang="nl-NL" dirty="0"/>
                    </a:p>
                  </a:txBody>
                  <a:tcPr/>
                </a:tc>
                <a:tc>
                  <a:txBody>
                    <a:bodyPr/>
                    <a:lstStyle/>
                    <a:p>
                      <a:r>
                        <a:rPr lang="nl-NL" dirty="0" smtClean="0"/>
                        <a:t>Tekst </a:t>
                      </a:r>
                      <a:endParaRPr lang="nl-NL" dirty="0"/>
                    </a:p>
                  </a:txBody>
                  <a:tcPr/>
                </a:tc>
              </a:tr>
              <a:tr h="1124443">
                <a:tc>
                  <a:txBody>
                    <a:bodyPr/>
                    <a:lstStyle/>
                    <a:p>
                      <a:r>
                        <a:rPr lang="nl-NL" dirty="0" smtClean="0"/>
                        <a:t>1. Wat vind je mooi aan de tekst? </a:t>
                      </a:r>
                      <a:endParaRPr lang="nl-NL" dirty="0"/>
                    </a:p>
                  </a:txBody>
                  <a:tcPr/>
                </a:tc>
                <a:tc>
                  <a:txBody>
                    <a:bodyPr/>
                    <a:lstStyle/>
                    <a:p>
                      <a:r>
                        <a:rPr lang="nl-NL" dirty="0" smtClean="0"/>
                        <a:t>1. Wat vind je mooi aan de tekst? </a:t>
                      </a:r>
                      <a:endParaRPr lang="nl-NL" dirty="0"/>
                    </a:p>
                  </a:txBody>
                  <a:tcPr/>
                </a:tc>
              </a:tr>
              <a:tr h="1124443">
                <a:tc>
                  <a:txBody>
                    <a:bodyPr/>
                    <a:lstStyle/>
                    <a:p>
                      <a:r>
                        <a:rPr lang="nl-NL" dirty="0" smtClean="0"/>
                        <a:t>2. Wat heeft de tekst jou te zeggen?</a:t>
                      </a:r>
                      <a:endParaRPr lang="nl-NL" dirty="0"/>
                    </a:p>
                  </a:txBody>
                  <a:tcPr/>
                </a:tc>
                <a:tc>
                  <a:txBody>
                    <a:bodyPr/>
                    <a:lstStyle/>
                    <a:p>
                      <a:r>
                        <a:rPr lang="nl-NL" dirty="0" smtClean="0"/>
                        <a:t>2. Wat heeft de tekst jou te zeggen?</a:t>
                      </a:r>
                      <a:endParaRPr lang="nl-NL" dirty="0"/>
                    </a:p>
                  </a:txBody>
                  <a:tcPr/>
                </a:tc>
              </a:tr>
              <a:tr h="1606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3. Wat kan Leonard aan deze tekst hebben?</a:t>
                      </a:r>
                    </a:p>
                    <a:p>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3. Wat kan Leonard aan deze tekst hebben?</a:t>
                      </a:r>
                    </a:p>
                    <a:p>
                      <a:endParaRPr lang="nl-NL" dirty="0"/>
                    </a:p>
                  </a:txBody>
                  <a:tcPr/>
                </a:tc>
              </a:tr>
            </a:tbl>
          </a:graphicData>
        </a:graphic>
      </p:graphicFrame>
    </p:spTree>
    <p:extLst>
      <p:ext uri="{BB962C8B-B14F-4D97-AF65-F5344CB8AC3E}">
        <p14:creationId xmlns:p14="http://schemas.microsoft.com/office/powerpoint/2010/main" val="151634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Ppt05</a:t>
            </a:r>
            <a:endParaRPr lang="nl-NL" sz="1100" b="1" dirty="0">
              <a:solidFill>
                <a:schemeClr val="bg1">
                  <a:lumMod val="50000"/>
                </a:schemeClr>
              </a:solidFill>
            </a:endParaRPr>
          </a:p>
        </p:txBody>
      </p:sp>
      <p:sp>
        <p:nvSpPr>
          <p:cNvPr id="8" name="Tekstvak 7"/>
          <p:cNvSpPr txBox="1"/>
          <p:nvPr/>
        </p:nvSpPr>
        <p:spPr>
          <a:xfrm>
            <a:off x="279241" y="410841"/>
            <a:ext cx="1364476" cy="400110"/>
          </a:xfrm>
          <a:prstGeom prst="rect">
            <a:avLst/>
          </a:prstGeom>
          <a:noFill/>
        </p:spPr>
        <p:txBody>
          <a:bodyPr wrap="none" rtlCol="0">
            <a:spAutoFit/>
          </a:bodyPr>
          <a:lstStyle/>
          <a:p>
            <a:r>
              <a:rPr lang="nl-NL" sz="2000" b="1" dirty="0" smtClean="0"/>
              <a:t>Opdracht 3</a:t>
            </a:r>
            <a:endParaRPr lang="nl-NL" sz="2000" b="1" dirty="0"/>
          </a:p>
        </p:txBody>
      </p:sp>
      <p:sp>
        <p:nvSpPr>
          <p:cNvPr id="9" name="Tekstvak 8"/>
          <p:cNvSpPr txBox="1"/>
          <p:nvPr/>
        </p:nvSpPr>
        <p:spPr>
          <a:xfrm>
            <a:off x="296338" y="1429360"/>
            <a:ext cx="8262886" cy="3693319"/>
          </a:xfrm>
          <a:prstGeom prst="rect">
            <a:avLst/>
          </a:prstGeom>
          <a:noFill/>
        </p:spPr>
        <p:txBody>
          <a:bodyPr wrap="square" rtlCol="0">
            <a:spAutoFit/>
          </a:bodyPr>
          <a:lstStyle/>
          <a:p>
            <a:r>
              <a:rPr lang="nl-NL" dirty="0" smtClean="0"/>
              <a:t>Stellingen:</a:t>
            </a:r>
          </a:p>
          <a:p>
            <a:endParaRPr lang="nl-NL" dirty="0"/>
          </a:p>
          <a:p>
            <a:pPr marL="342900" indent="-342900">
              <a:buAutoNum type="arabicPeriod"/>
            </a:pPr>
            <a:r>
              <a:rPr lang="nl-NL" dirty="0" smtClean="0"/>
              <a:t>De doop leert mij dat God de Vader je aanneemt als Zijn kind. Hij zorgt goed voor je. Het kwaad houdt Hij bij je weg of gebruikt Hij voor je bestwil.</a:t>
            </a:r>
          </a:p>
          <a:p>
            <a:endParaRPr lang="nl-NL" dirty="0" smtClean="0"/>
          </a:p>
          <a:p>
            <a:pPr marL="342900" indent="-342900">
              <a:buAutoNum type="arabicPeriod" startAt="2"/>
            </a:pPr>
            <a:r>
              <a:rPr lang="nl-NL" dirty="0" smtClean="0"/>
              <a:t>Als je een kind van God bent, heb je iets aan je doop.</a:t>
            </a:r>
          </a:p>
          <a:p>
            <a:pPr marL="342900" indent="-342900">
              <a:buAutoNum type="arabicPeriod" startAt="2"/>
            </a:pPr>
            <a:endParaRPr lang="nl-NL" dirty="0"/>
          </a:p>
          <a:p>
            <a:pPr marL="342900" indent="-342900">
              <a:buAutoNum type="arabicPeriod" startAt="2"/>
            </a:pPr>
            <a:r>
              <a:rPr lang="nl-NL" dirty="0" smtClean="0"/>
              <a:t>Als je gedoopt bent, kom je in de hemel.</a:t>
            </a:r>
          </a:p>
          <a:p>
            <a:pPr marL="342900" indent="-342900">
              <a:buAutoNum type="arabicPeriod" startAt="2"/>
            </a:pPr>
            <a:endParaRPr lang="nl-NL" dirty="0"/>
          </a:p>
          <a:p>
            <a:pPr marL="342900" indent="-342900">
              <a:buAutoNum type="arabicPeriod" startAt="2"/>
            </a:pPr>
            <a:r>
              <a:rPr lang="nl-NL" dirty="0" smtClean="0"/>
              <a:t>Of je gedoopt bent is niet belangrijk. Want </a:t>
            </a:r>
            <a:r>
              <a:rPr lang="nl-NL" dirty="0"/>
              <a:t>a</a:t>
            </a:r>
            <a:r>
              <a:rPr lang="nl-NL" dirty="0" smtClean="0"/>
              <a:t>lleen als je gelooft, kom je in de hemel. </a:t>
            </a:r>
          </a:p>
          <a:p>
            <a:endParaRPr lang="nl-NL" dirty="0"/>
          </a:p>
          <a:p>
            <a:r>
              <a:rPr lang="nl-NL" dirty="0" smtClean="0"/>
              <a:t>5.   Ook als je niet zeker weet of je gelooft, kun je toch troost halen uit je doop.</a:t>
            </a:r>
          </a:p>
          <a:p>
            <a:endParaRPr lang="nl-NL" dirty="0" smtClean="0"/>
          </a:p>
        </p:txBody>
      </p:sp>
    </p:spTree>
    <p:extLst>
      <p:ext uri="{BB962C8B-B14F-4D97-AF65-F5344CB8AC3E}">
        <p14:creationId xmlns:p14="http://schemas.microsoft.com/office/powerpoint/2010/main" val="529544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6912" r="5121"/>
          <a:stretch/>
        </p:blipFill>
        <p:spPr>
          <a:xfrm>
            <a:off x="0" y="85530"/>
            <a:ext cx="9144000" cy="6943870"/>
          </a:xfrm>
          <a:prstGeom prst="rect">
            <a:avLst/>
          </a:prstGeom>
        </p:spPr>
      </p:pic>
      <p:sp>
        <p:nvSpPr>
          <p:cNvPr id="2" name="Tekstvak 1"/>
          <p:cNvSpPr txBox="1"/>
          <p:nvPr/>
        </p:nvSpPr>
        <p:spPr>
          <a:xfrm>
            <a:off x="1745499" y="332656"/>
            <a:ext cx="7398501" cy="923330"/>
          </a:xfrm>
          <a:prstGeom prst="rect">
            <a:avLst/>
          </a:prstGeom>
          <a:noFill/>
        </p:spPr>
        <p:txBody>
          <a:bodyPr wrap="square" rtlCol="0">
            <a:spAutoFit/>
          </a:bodyPr>
          <a:lstStyle/>
          <a:p>
            <a:pPr algn="ctr"/>
            <a:r>
              <a:rPr lang="nl-NL" sz="5400" dirty="0" smtClean="0">
                <a:solidFill>
                  <a:schemeClr val="bg1"/>
                </a:solidFill>
                <a:effectLst>
                  <a:outerShdw blurRad="38100" dist="38100" dir="2700000" algn="tl">
                    <a:srgbClr val="000000">
                      <a:alpha val="43137"/>
                    </a:srgbClr>
                  </a:outerShdw>
                </a:effectLst>
                <a:latin typeface="Broadway" panose="04040905080B02020502" pitchFamily="82" charset="0"/>
              </a:rPr>
              <a:t>Abraham</a:t>
            </a:r>
            <a:endParaRPr lang="nl-NL" sz="5400" dirty="0">
              <a:solidFill>
                <a:schemeClr val="bg1"/>
              </a:solidFill>
              <a:effectLst>
                <a:outerShdw blurRad="38100" dist="38100" dir="2700000" algn="tl">
                  <a:srgbClr val="000000">
                    <a:alpha val="43137"/>
                  </a:srgbClr>
                </a:outerShdw>
              </a:effectLst>
              <a:latin typeface="Broadway" panose="04040905080B02020502" pitchFamily="82" charset="0"/>
            </a:endParaRPr>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5449079"/>
            <a:ext cx="2644070" cy="1268760"/>
          </a:xfrm>
          <a:prstGeom prst="rect">
            <a:avLst/>
          </a:prstGeom>
        </p:spPr>
      </p:pic>
      <p:sp>
        <p:nvSpPr>
          <p:cNvPr id="9" name="Tekstvak 8"/>
          <p:cNvSpPr txBox="1"/>
          <p:nvPr/>
        </p:nvSpPr>
        <p:spPr>
          <a:xfrm>
            <a:off x="-196722" y="332656"/>
            <a:ext cx="2372274" cy="1200329"/>
          </a:xfrm>
          <a:prstGeom prst="rect">
            <a:avLst/>
          </a:prstGeom>
          <a:noFill/>
        </p:spPr>
        <p:txBody>
          <a:bodyPr wrap="square" rtlCol="0">
            <a:spAutoFit/>
          </a:bodyPr>
          <a:lstStyle/>
          <a:p>
            <a:pPr algn="ctr"/>
            <a:r>
              <a:rPr lang="nl-NL" sz="7200" dirty="0" smtClean="0">
                <a:solidFill>
                  <a:schemeClr val="bg1"/>
                </a:solidFill>
                <a:effectLst>
                  <a:outerShdw blurRad="38100" dist="38100" dir="2700000" algn="tl">
                    <a:srgbClr val="000000">
                      <a:alpha val="43137"/>
                    </a:srgbClr>
                  </a:outerShdw>
                </a:effectLst>
                <a:latin typeface="Broadway" panose="04040905080B02020502" pitchFamily="82" charset="0"/>
              </a:rPr>
              <a:t>2</a:t>
            </a:r>
            <a:endParaRPr lang="nl-NL" sz="7200" dirty="0">
              <a:solidFill>
                <a:schemeClr val="bg1"/>
              </a:solidFill>
              <a:effectLst>
                <a:outerShdw blurRad="38100" dist="38100" dir="2700000" algn="tl">
                  <a:srgbClr val="000000">
                    <a:alpha val="43137"/>
                  </a:srgbClr>
                </a:outerShdw>
              </a:effectLst>
              <a:latin typeface="Broadway" panose="04040905080B02020502" pitchFamily="82" charset="0"/>
            </a:endParaRPr>
          </a:p>
        </p:txBody>
      </p:sp>
      <p:sp>
        <p:nvSpPr>
          <p:cNvPr id="4" name="Ovaal 3"/>
          <p:cNvSpPr/>
          <p:nvPr/>
        </p:nvSpPr>
        <p:spPr>
          <a:xfrm>
            <a:off x="233331" y="202628"/>
            <a:ext cx="1512168" cy="1512168"/>
          </a:xfrm>
          <a:prstGeom prst="ellipse">
            <a:avLst/>
          </a:prstGeom>
          <a:noFill/>
          <a:ln w="57150"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8351912" y="6682260"/>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Ppt06</a:t>
            </a:r>
            <a:endParaRPr lang="nl-NL" sz="1100" b="1" dirty="0">
              <a:solidFill>
                <a:schemeClr val="bg1">
                  <a:lumMod val="50000"/>
                </a:schemeClr>
              </a:solidFill>
            </a:endParaRP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44" y="5436750"/>
            <a:ext cx="1729875" cy="1245510"/>
          </a:xfrm>
          <a:prstGeom prst="rect">
            <a:avLst/>
          </a:prstGeom>
        </p:spPr>
      </p:pic>
    </p:spTree>
    <p:extLst>
      <p:ext uri="{BB962C8B-B14F-4D97-AF65-F5344CB8AC3E}">
        <p14:creationId xmlns:p14="http://schemas.microsoft.com/office/powerpoint/2010/main" val="3093887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extLst>
              <a:ext uri="{28A0092B-C50C-407E-A947-70E740481C1C}">
                <a14:useLocalDpi xmlns:a14="http://schemas.microsoft.com/office/drawing/2010/main" val="0"/>
              </a:ext>
            </a:extLst>
          </a:blip>
          <a:srcRect r="16888"/>
          <a:stretch/>
        </p:blipFill>
        <p:spPr>
          <a:xfrm>
            <a:off x="-108520" y="-27384"/>
            <a:ext cx="8667744" cy="6944952"/>
          </a:xfrm>
          <a:prstGeom prst="rect">
            <a:avLst/>
          </a:prstGeom>
        </p:spPr>
      </p:pic>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Ppt07</a:t>
            </a:r>
            <a:endParaRPr lang="nl-NL" sz="1100" b="1" dirty="0">
              <a:solidFill>
                <a:schemeClr val="bg1">
                  <a:lumMod val="50000"/>
                </a:schemeClr>
              </a:solidFill>
            </a:endParaRPr>
          </a:p>
        </p:txBody>
      </p:sp>
    </p:spTree>
    <p:extLst>
      <p:ext uri="{BB962C8B-B14F-4D97-AF65-F5344CB8AC3E}">
        <p14:creationId xmlns:p14="http://schemas.microsoft.com/office/powerpoint/2010/main" val="239418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rot="16200000">
            <a:off x="5422612" y="3122132"/>
            <a:ext cx="6858000" cy="584775"/>
          </a:xfrm>
          <a:prstGeom prst="rect">
            <a:avLst/>
          </a:prstGeom>
          <a:noFill/>
        </p:spPr>
        <p:txBody>
          <a:bodyPr wrap="square" rtlCol="0">
            <a:spAutoFit/>
          </a:bodyPr>
          <a:lstStyle/>
          <a:p>
            <a:pPr algn="ctr"/>
            <a:r>
              <a:rPr lang="nl-NL" sz="3200" dirty="0" smtClean="0">
                <a:solidFill>
                  <a:schemeClr val="bg2"/>
                </a:solidFill>
                <a:latin typeface="Broadway" panose="04040905080B02020502" pitchFamily="82" charset="0"/>
              </a:rPr>
              <a:t>De doop geeft hoop</a:t>
            </a:r>
            <a:endParaRPr lang="nl-NL" sz="3200" dirty="0">
              <a:solidFill>
                <a:schemeClr val="bg2"/>
              </a:solidFill>
              <a:latin typeface="Broadway" panose="04040905080B02020502" pitchFamily="82" charset="0"/>
            </a:endParaRPr>
          </a:p>
        </p:txBody>
      </p:sp>
      <p:sp>
        <p:nvSpPr>
          <p:cNvPr id="4" name="Tekstvak 3"/>
          <p:cNvSpPr txBox="1"/>
          <p:nvPr/>
        </p:nvSpPr>
        <p:spPr>
          <a:xfrm>
            <a:off x="8351912" y="6597202"/>
            <a:ext cx="792088" cy="261610"/>
          </a:xfrm>
          <a:prstGeom prst="rect">
            <a:avLst/>
          </a:prstGeom>
          <a:noFill/>
        </p:spPr>
        <p:txBody>
          <a:bodyPr wrap="square" rtlCol="0">
            <a:spAutoFit/>
          </a:bodyPr>
          <a:lstStyle/>
          <a:p>
            <a:pPr algn="r"/>
            <a:r>
              <a:rPr lang="nl-NL" sz="1100" b="1" dirty="0" smtClean="0">
                <a:solidFill>
                  <a:schemeClr val="bg1">
                    <a:lumMod val="50000"/>
                  </a:schemeClr>
                </a:solidFill>
              </a:rPr>
              <a:t>Ppt08</a:t>
            </a:r>
            <a:endParaRPr lang="nl-NL" sz="1100" b="1" dirty="0">
              <a:solidFill>
                <a:schemeClr val="bg1">
                  <a:lumMod val="50000"/>
                </a:schemeClr>
              </a:solidFill>
            </a:endParaRPr>
          </a:p>
        </p:txBody>
      </p:sp>
      <p:sp>
        <p:nvSpPr>
          <p:cNvPr id="6" name="Tekstvak 5"/>
          <p:cNvSpPr txBox="1"/>
          <p:nvPr/>
        </p:nvSpPr>
        <p:spPr>
          <a:xfrm>
            <a:off x="971600" y="1044025"/>
            <a:ext cx="2921634" cy="584775"/>
          </a:xfrm>
          <a:prstGeom prst="rect">
            <a:avLst/>
          </a:prstGeom>
          <a:solidFill>
            <a:schemeClr val="accent6">
              <a:lumMod val="20000"/>
              <a:lumOff val="80000"/>
            </a:schemeClr>
          </a:solidFill>
        </p:spPr>
        <p:txBody>
          <a:bodyPr wrap="none" rtlCol="0">
            <a:spAutoFit/>
          </a:bodyPr>
          <a:lstStyle/>
          <a:p>
            <a:r>
              <a:rPr lang="nl-NL" sz="3200" b="1" dirty="0" smtClean="0"/>
              <a:t>Eeuwig verbond</a:t>
            </a:r>
            <a:endParaRPr lang="nl-NL" sz="3200" b="1" dirty="0"/>
          </a:p>
        </p:txBody>
      </p:sp>
      <p:sp>
        <p:nvSpPr>
          <p:cNvPr id="7" name="Tekstvak 6"/>
          <p:cNvSpPr txBox="1"/>
          <p:nvPr/>
        </p:nvSpPr>
        <p:spPr>
          <a:xfrm>
            <a:off x="960560" y="2204864"/>
            <a:ext cx="1255087" cy="584775"/>
          </a:xfrm>
          <a:prstGeom prst="rect">
            <a:avLst/>
          </a:prstGeom>
          <a:solidFill>
            <a:schemeClr val="accent6">
              <a:lumMod val="20000"/>
              <a:lumOff val="80000"/>
            </a:schemeClr>
          </a:solidFill>
        </p:spPr>
        <p:txBody>
          <a:bodyPr wrap="none" rtlCol="0">
            <a:spAutoFit/>
          </a:bodyPr>
          <a:lstStyle/>
          <a:p>
            <a:r>
              <a:rPr lang="nl-NL" sz="3200" b="1" dirty="0" smtClean="0"/>
              <a:t>Trouw</a:t>
            </a:r>
            <a:endParaRPr lang="nl-NL" sz="3200" b="1" dirty="0"/>
          </a:p>
        </p:txBody>
      </p:sp>
      <p:sp>
        <p:nvSpPr>
          <p:cNvPr id="8" name="Tekstvak 7"/>
          <p:cNvSpPr txBox="1"/>
          <p:nvPr/>
        </p:nvSpPr>
        <p:spPr>
          <a:xfrm>
            <a:off x="971599" y="3414519"/>
            <a:ext cx="3554371" cy="584775"/>
          </a:xfrm>
          <a:prstGeom prst="rect">
            <a:avLst/>
          </a:prstGeom>
          <a:solidFill>
            <a:schemeClr val="accent6">
              <a:lumMod val="20000"/>
              <a:lumOff val="80000"/>
            </a:schemeClr>
          </a:solidFill>
        </p:spPr>
        <p:txBody>
          <a:bodyPr wrap="none" rtlCol="0">
            <a:spAutoFit/>
          </a:bodyPr>
          <a:lstStyle/>
          <a:p>
            <a:r>
              <a:rPr lang="nl-NL" sz="3200" b="1" dirty="0" smtClean="0"/>
              <a:t>Duizendste geslacht</a:t>
            </a:r>
            <a:endParaRPr lang="nl-NL" sz="3200" b="1" dirty="0"/>
          </a:p>
        </p:txBody>
      </p:sp>
      <p:sp>
        <p:nvSpPr>
          <p:cNvPr id="2" name="Tekstvak 1"/>
          <p:cNvSpPr txBox="1"/>
          <p:nvPr/>
        </p:nvSpPr>
        <p:spPr>
          <a:xfrm>
            <a:off x="971600" y="4552757"/>
            <a:ext cx="1008112" cy="584775"/>
          </a:xfrm>
          <a:prstGeom prst="rect">
            <a:avLst/>
          </a:prstGeom>
          <a:solidFill>
            <a:schemeClr val="accent6">
              <a:lumMod val="20000"/>
              <a:lumOff val="80000"/>
            </a:schemeClr>
          </a:solidFill>
        </p:spPr>
        <p:txBody>
          <a:bodyPr wrap="square" rtlCol="0">
            <a:spAutoFit/>
          </a:bodyPr>
          <a:lstStyle/>
          <a:p>
            <a:r>
              <a:rPr lang="nl-NL" sz="3200" b="1" dirty="0" smtClean="0"/>
              <a:t>Kind</a:t>
            </a:r>
            <a:endParaRPr lang="nl-NL" sz="3200" b="1" dirty="0"/>
          </a:p>
        </p:txBody>
      </p:sp>
    </p:spTree>
    <p:extLst>
      <p:ext uri="{BB962C8B-B14F-4D97-AF65-F5344CB8AC3E}">
        <p14:creationId xmlns:p14="http://schemas.microsoft.com/office/powerpoint/2010/main" val="1378959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1540</Words>
  <Application>Microsoft Office PowerPoint</Application>
  <PresentationFormat>Diavoorstelling (4:3)</PresentationFormat>
  <Paragraphs>202</Paragraphs>
  <Slides>31</Slides>
  <Notes>0</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Edu-Sign | Pieter Dirk Blom</dc:creator>
  <cp:lastModifiedBy>Lydia van Ginkel</cp:lastModifiedBy>
  <cp:revision>44</cp:revision>
  <dcterms:created xsi:type="dcterms:W3CDTF">2014-02-18T13:16:50Z</dcterms:created>
  <dcterms:modified xsi:type="dcterms:W3CDTF">2017-01-10T09:56:54Z</dcterms:modified>
</cp:coreProperties>
</file>